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5" r:id="rId3"/>
    <p:sldId id="257" r:id="rId4"/>
    <p:sldId id="258" r:id="rId5"/>
    <p:sldId id="259" r:id="rId6"/>
    <p:sldId id="262" r:id="rId7"/>
    <p:sldId id="260" r:id="rId8"/>
    <p:sldId id="261" r:id="rId9"/>
    <p:sldId id="266" r:id="rId10"/>
    <p:sldId id="268" r:id="rId11"/>
    <p:sldId id="267" r:id="rId12"/>
    <p:sldId id="264" r:id="rId13"/>
    <p:sldId id="26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941"/>
    <p:restoredTop sz="95204"/>
  </p:normalViewPr>
  <p:slideViewPr>
    <p:cSldViewPr snapToGrid="0" snapToObjects="1">
      <p:cViewPr varScale="1">
        <p:scale>
          <a:sx n="70" d="100"/>
          <a:sy n="70" d="100"/>
        </p:scale>
        <p:origin x="-420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5E81EF-AD22-174F-98F8-5365497CF7C4}" type="datetimeFigureOut">
              <a:rPr kumimoji="1" lang="zh-CN" altLang="en-US" smtClean="0"/>
              <a:pPr/>
              <a:t>2016/1/23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8DE6F4-ED08-3841-99BD-41512404E011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9649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DE6F4-ED08-3841-99BD-41512404E011}" type="slidenum">
              <a:rPr kumimoji="1" lang="zh-CN" altLang="en-US" smtClean="0"/>
              <a:pPr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95178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pPr/>
              <a:t>1/23/2016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pPr/>
              <a:t>1/23/2016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pPr/>
              <a:t>1/23/2016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pPr/>
              <a:t>1/23/2016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pPr/>
              <a:t>1/23/2016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pPr/>
              <a:t>1/23/2016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pPr/>
              <a:t>1/23/2016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pPr/>
              <a:t>1/23/2016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pPr/>
              <a:t>1/23/2016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pPr/>
              <a:t>1/23/2016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86533" y="16933"/>
            <a:ext cx="1388534" cy="7402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pPr/>
              <a:t>1/23/2016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pPr/>
              <a:t>1/23/2016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pPr/>
              <a:t>1/23/2016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pPr/>
              <a:t>1/23/2016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pPr/>
              <a:t>1/23/2016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pPr/>
              <a:t>1/23/2016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pPr/>
              <a:t>1/23/2016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pPr/>
              <a:t>1/23/2016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22.tif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7" Type="http://schemas.openxmlformats.org/officeDocument/2006/relationships/image" Target="../media/image28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gif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15904" y="1211832"/>
            <a:ext cx="9144000" cy="1641490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en-US" altLang="zh-CN" sz="6600" b="1" dirty="0" smtClean="0"/>
              <a:t>The</a:t>
            </a:r>
            <a:r>
              <a:rPr kumimoji="1" lang="zh-CN" altLang="en-US" sz="6600" b="1" dirty="0" smtClean="0"/>
              <a:t> </a:t>
            </a:r>
            <a:r>
              <a:rPr kumimoji="1" lang="en-US" altLang="zh-CN" sz="6600" b="1" dirty="0" smtClean="0"/>
              <a:t>agile</a:t>
            </a:r>
            <a:r>
              <a:rPr kumimoji="1" lang="zh-CN" altLang="en-US" sz="6600" b="1" dirty="0" smtClean="0"/>
              <a:t> </a:t>
            </a:r>
            <a:r>
              <a:rPr kumimoji="1" lang="en-US" altLang="zh-CN" sz="6600" b="1" dirty="0" smtClean="0"/>
              <a:t>flows</a:t>
            </a:r>
            <a:r>
              <a:rPr kumimoji="1" lang="zh-CN" altLang="en-US" sz="6600" b="1" dirty="0" smtClean="0"/>
              <a:t> </a:t>
            </a:r>
            <a:r>
              <a:rPr kumimoji="1" lang="en-US" altLang="zh-CN" sz="6600" b="1" dirty="0" smtClean="0"/>
              <a:t>defined</a:t>
            </a:r>
            <a:r>
              <a:rPr kumimoji="1" lang="zh-CN" altLang="en-US" sz="6600" b="1" dirty="0" smtClean="0"/>
              <a:t> </a:t>
            </a:r>
            <a:r>
              <a:rPr kumimoji="1" lang="en-US" altLang="zh-CN" sz="6600" b="1" dirty="0" smtClean="0"/>
              <a:t>by</a:t>
            </a:r>
            <a:r>
              <a:rPr kumimoji="1" lang="zh-CN" altLang="en-US" sz="6600" b="1" dirty="0"/>
              <a:t/>
            </a:r>
            <a:br>
              <a:rPr kumimoji="1" lang="zh-CN" altLang="en-US" sz="6600" b="1" dirty="0"/>
            </a:br>
            <a:r>
              <a:rPr kumimoji="1" lang="en-US" altLang="zh-CN" sz="6600" b="1" dirty="0" err="1" smtClean="0"/>
              <a:t>openflow</a:t>
            </a:r>
            <a:endParaRPr kumimoji="1" lang="zh-CN" altLang="en-US" sz="6600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040986" y="4693182"/>
            <a:ext cx="9144000" cy="754025"/>
          </a:xfrm>
        </p:spPr>
        <p:txBody>
          <a:bodyPr>
            <a:normAutofit/>
          </a:bodyPr>
          <a:lstStyle/>
          <a:p>
            <a:r>
              <a:rPr kumimoji="1" lang="en-US" altLang="zh-CN" sz="2400" dirty="0" smtClean="0"/>
              <a:t>Author: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YANG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XURONG,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DONG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WENYING,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XIONGZHAOZHONG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139772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127244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TestCase1:</a:t>
            </a:r>
            <a:r>
              <a:rPr kumimoji="1" lang="zh-CN" altLang="en-US" dirty="0"/>
              <a:t> </a:t>
            </a:r>
            <a:r>
              <a:rPr kumimoji="1" lang="en-US" altLang="zh-CN" dirty="0"/>
              <a:t>agile</a:t>
            </a:r>
            <a:r>
              <a:rPr kumimoji="1" lang="zh-CN" altLang="en-US" dirty="0"/>
              <a:t> </a:t>
            </a:r>
            <a:r>
              <a:rPr kumimoji="1" lang="en-US" altLang="zh-CN" dirty="0"/>
              <a:t>flow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VS</a:t>
            </a:r>
            <a:r>
              <a:rPr kumimoji="1" lang="zh-CN" altLang="en-US" dirty="0"/>
              <a:t> </a:t>
            </a:r>
            <a:r>
              <a:rPr kumimoji="1" lang="en-US" altLang="zh-CN" dirty="0"/>
              <a:t>none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flow</a:t>
            </a:r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466963" y="1886742"/>
            <a:ext cx="792967" cy="463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Host1</a:t>
            </a:r>
            <a:endParaRPr kumimoji="1"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10704002" y="1833456"/>
            <a:ext cx="792967" cy="463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Host4</a:t>
            </a:r>
            <a:endParaRPr kumimoji="1"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1570275" y="1198319"/>
            <a:ext cx="777876" cy="55119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FW</a:t>
            </a:r>
            <a:endParaRPr kumimoji="1" lang="zh-CN" altLang="en-US" dirty="0"/>
          </a:p>
        </p:txBody>
      </p:sp>
      <p:cxnSp>
        <p:nvCxnSpPr>
          <p:cNvPr id="7" name="直线连接符 6"/>
          <p:cNvCxnSpPr>
            <a:stCxn id="4" idx="3"/>
            <a:endCxn id="5" idx="1"/>
          </p:cNvCxnSpPr>
          <p:nvPr/>
        </p:nvCxnSpPr>
        <p:spPr>
          <a:xfrm flipV="1">
            <a:off x="1259930" y="2065117"/>
            <a:ext cx="9444072" cy="53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>
            <a:off x="1959213" y="1749518"/>
            <a:ext cx="0" cy="368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4037456" y="1198318"/>
            <a:ext cx="777876" cy="551199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NAT</a:t>
            </a:r>
            <a:endParaRPr kumimoji="1"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6504638" y="1188977"/>
            <a:ext cx="777876" cy="55119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LB</a:t>
            </a:r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8852789" y="1188978"/>
            <a:ext cx="777876" cy="551199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WAF</a:t>
            </a:r>
            <a:endParaRPr kumimoji="1" lang="zh-CN" altLang="en-US" dirty="0"/>
          </a:p>
        </p:txBody>
      </p:sp>
      <p:cxnSp>
        <p:nvCxnSpPr>
          <p:cNvPr id="16" name="直线连接符 15"/>
          <p:cNvCxnSpPr>
            <a:stCxn id="10" idx="2"/>
          </p:cNvCxnSpPr>
          <p:nvPr/>
        </p:nvCxnSpPr>
        <p:spPr>
          <a:xfrm>
            <a:off x="4426394" y="1749517"/>
            <a:ext cx="0" cy="368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/>
          <p:cNvCxnSpPr/>
          <p:nvPr/>
        </p:nvCxnSpPr>
        <p:spPr>
          <a:xfrm>
            <a:off x="6893576" y="1753428"/>
            <a:ext cx="0" cy="324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/>
          <p:cNvCxnSpPr>
            <a:stCxn id="12" idx="2"/>
          </p:cNvCxnSpPr>
          <p:nvPr/>
        </p:nvCxnSpPr>
        <p:spPr>
          <a:xfrm>
            <a:off x="9241727" y="1740177"/>
            <a:ext cx="0" cy="3515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任意形状 23"/>
          <p:cNvSpPr/>
          <p:nvPr/>
        </p:nvSpPr>
        <p:spPr>
          <a:xfrm>
            <a:off x="861391" y="1470962"/>
            <a:ext cx="10204174" cy="702492"/>
          </a:xfrm>
          <a:custGeom>
            <a:avLst/>
            <a:gdLst>
              <a:gd name="connsiteX0" fmla="*/ 0 w 10204174"/>
              <a:gd name="connsiteY0" fmla="*/ 649386 h 702492"/>
              <a:gd name="connsiteX1" fmla="*/ 715618 w 10204174"/>
              <a:gd name="connsiteY1" fmla="*/ 636134 h 702492"/>
              <a:gd name="connsiteX2" fmla="*/ 1060174 w 10204174"/>
              <a:gd name="connsiteY2" fmla="*/ 106047 h 702492"/>
              <a:gd name="connsiteX3" fmla="*/ 2411896 w 10204174"/>
              <a:gd name="connsiteY3" fmla="*/ 702395 h 702492"/>
              <a:gd name="connsiteX4" fmla="*/ 3525079 w 10204174"/>
              <a:gd name="connsiteY4" fmla="*/ 53038 h 702492"/>
              <a:gd name="connsiteX5" fmla="*/ 5009322 w 10204174"/>
              <a:gd name="connsiteY5" fmla="*/ 649386 h 702492"/>
              <a:gd name="connsiteX6" fmla="*/ 6042992 w 10204174"/>
              <a:gd name="connsiteY6" fmla="*/ 26534 h 702492"/>
              <a:gd name="connsiteX7" fmla="*/ 7381461 w 10204174"/>
              <a:gd name="connsiteY7" fmla="*/ 609629 h 702492"/>
              <a:gd name="connsiteX8" fmla="*/ 8375374 w 10204174"/>
              <a:gd name="connsiteY8" fmla="*/ 29 h 702492"/>
              <a:gd name="connsiteX9" fmla="*/ 9435548 w 10204174"/>
              <a:gd name="connsiteY9" fmla="*/ 583125 h 702492"/>
              <a:gd name="connsiteX10" fmla="*/ 10204174 w 10204174"/>
              <a:gd name="connsiteY10" fmla="*/ 596377 h 70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204174" h="702492">
                <a:moveTo>
                  <a:pt x="0" y="649386"/>
                </a:moveTo>
                <a:cubicBezTo>
                  <a:pt x="269461" y="688038"/>
                  <a:pt x="538922" y="726691"/>
                  <a:pt x="715618" y="636134"/>
                </a:cubicBezTo>
                <a:cubicBezTo>
                  <a:pt x="892314" y="545577"/>
                  <a:pt x="777461" y="95004"/>
                  <a:pt x="1060174" y="106047"/>
                </a:cubicBezTo>
                <a:cubicBezTo>
                  <a:pt x="1342887" y="117090"/>
                  <a:pt x="2001079" y="711230"/>
                  <a:pt x="2411896" y="702395"/>
                </a:cubicBezTo>
                <a:cubicBezTo>
                  <a:pt x="2822713" y="693560"/>
                  <a:pt x="3092175" y="61873"/>
                  <a:pt x="3525079" y="53038"/>
                </a:cubicBezTo>
                <a:cubicBezTo>
                  <a:pt x="3957983" y="44203"/>
                  <a:pt x="4589670" y="653803"/>
                  <a:pt x="5009322" y="649386"/>
                </a:cubicBezTo>
                <a:cubicBezTo>
                  <a:pt x="5428974" y="644969"/>
                  <a:pt x="5647636" y="33160"/>
                  <a:pt x="6042992" y="26534"/>
                </a:cubicBezTo>
                <a:cubicBezTo>
                  <a:pt x="6438348" y="19908"/>
                  <a:pt x="6992731" y="614046"/>
                  <a:pt x="7381461" y="609629"/>
                </a:cubicBezTo>
                <a:cubicBezTo>
                  <a:pt x="7770191" y="605211"/>
                  <a:pt x="8033026" y="4446"/>
                  <a:pt x="8375374" y="29"/>
                </a:cubicBezTo>
                <a:cubicBezTo>
                  <a:pt x="8717722" y="-4388"/>
                  <a:pt x="9130748" y="483734"/>
                  <a:pt x="9435548" y="583125"/>
                </a:cubicBezTo>
                <a:cubicBezTo>
                  <a:pt x="9740348" y="682516"/>
                  <a:pt x="10204174" y="596377"/>
                  <a:pt x="10204174" y="596377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44" y="2712557"/>
            <a:ext cx="6170550" cy="346924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631" y="3056397"/>
            <a:ext cx="5503506" cy="355189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906" y="3439418"/>
            <a:ext cx="6030094" cy="3512716"/>
          </a:xfrm>
          <a:prstGeom prst="rect">
            <a:avLst/>
          </a:prstGeom>
        </p:spPr>
      </p:pic>
      <p:sp>
        <p:nvSpPr>
          <p:cNvPr id="28" name="Freeform 9"/>
          <p:cNvSpPr>
            <a:spLocks/>
          </p:cNvSpPr>
          <p:nvPr/>
        </p:nvSpPr>
        <p:spPr bwMode="gray">
          <a:xfrm>
            <a:off x="256053" y="5680851"/>
            <a:ext cx="2092098" cy="1040049"/>
          </a:xfrm>
          <a:custGeom>
            <a:avLst/>
            <a:gdLst/>
            <a:ahLst/>
            <a:cxnLst>
              <a:cxn ang="0">
                <a:pos x="264" y="20"/>
              </a:cxn>
              <a:cxn ang="0">
                <a:pos x="286" y="52"/>
              </a:cxn>
              <a:cxn ang="0">
                <a:pos x="242" y="68"/>
              </a:cxn>
              <a:cxn ang="0">
                <a:pos x="202" y="72"/>
              </a:cxn>
              <a:cxn ang="0">
                <a:pos x="194" y="102"/>
              </a:cxn>
              <a:cxn ang="0">
                <a:pos x="140" y="114"/>
              </a:cxn>
              <a:cxn ang="0">
                <a:pos x="116" y="136"/>
              </a:cxn>
              <a:cxn ang="0">
                <a:pos x="84" y="164"/>
              </a:cxn>
              <a:cxn ang="0">
                <a:pos x="76" y="182"/>
              </a:cxn>
              <a:cxn ang="0">
                <a:pos x="60" y="224"/>
              </a:cxn>
              <a:cxn ang="0">
                <a:pos x="42" y="272"/>
              </a:cxn>
              <a:cxn ang="0">
                <a:pos x="24" y="296"/>
              </a:cxn>
              <a:cxn ang="0">
                <a:pos x="12" y="330"/>
              </a:cxn>
              <a:cxn ang="0">
                <a:pos x="16" y="352"/>
              </a:cxn>
              <a:cxn ang="0">
                <a:pos x="6" y="396"/>
              </a:cxn>
              <a:cxn ang="0">
                <a:pos x="30" y="420"/>
              </a:cxn>
              <a:cxn ang="0">
                <a:pos x="22" y="448"/>
              </a:cxn>
              <a:cxn ang="0">
                <a:pos x="38" y="472"/>
              </a:cxn>
              <a:cxn ang="0">
                <a:pos x="64" y="500"/>
              </a:cxn>
              <a:cxn ang="0">
                <a:pos x="76" y="546"/>
              </a:cxn>
              <a:cxn ang="0">
                <a:pos x="126" y="572"/>
              </a:cxn>
              <a:cxn ang="0">
                <a:pos x="130" y="602"/>
              </a:cxn>
              <a:cxn ang="0">
                <a:pos x="170" y="614"/>
              </a:cxn>
              <a:cxn ang="0">
                <a:pos x="188" y="636"/>
              </a:cxn>
              <a:cxn ang="0">
                <a:pos x="212" y="644"/>
              </a:cxn>
              <a:cxn ang="0">
                <a:pos x="238" y="662"/>
              </a:cxn>
              <a:cxn ang="0">
                <a:pos x="280" y="668"/>
              </a:cxn>
              <a:cxn ang="0">
                <a:pos x="300" y="676"/>
              </a:cxn>
              <a:cxn ang="0">
                <a:pos x="330" y="688"/>
              </a:cxn>
              <a:cxn ang="0">
                <a:pos x="350" y="694"/>
              </a:cxn>
              <a:cxn ang="0">
                <a:pos x="392" y="718"/>
              </a:cxn>
              <a:cxn ang="0">
                <a:pos x="398" y="686"/>
              </a:cxn>
              <a:cxn ang="0">
                <a:pos x="428" y="688"/>
              </a:cxn>
              <a:cxn ang="0">
                <a:pos x="504" y="660"/>
              </a:cxn>
              <a:cxn ang="0">
                <a:pos x="534" y="656"/>
              </a:cxn>
              <a:cxn ang="0">
                <a:pos x="550" y="644"/>
              </a:cxn>
              <a:cxn ang="0">
                <a:pos x="570" y="612"/>
              </a:cxn>
              <a:cxn ang="0">
                <a:pos x="612" y="586"/>
              </a:cxn>
              <a:cxn ang="0">
                <a:pos x="630" y="554"/>
              </a:cxn>
              <a:cxn ang="0">
                <a:pos x="656" y="520"/>
              </a:cxn>
              <a:cxn ang="0">
                <a:pos x="682" y="492"/>
              </a:cxn>
              <a:cxn ang="0">
                <a:pos x="692" y="466"/>
              </a:cxn>
              <a:cxn ang="0">
                <a:pos x="696" y="410"/>
              </a:cxn>
              <a:cxn ang="0">
                <a:pos x="734" y="352"/>
              </a:cxn>
              <a:cxn ang="0">
                <a:pos x="718" y="316"/>
              </a:cxn>
              <a:cxn ang="0">
                <a:pos x="710" y="292"/>
              </a:cxn>
              <a:cxn ang="0">
                <a:pos x="698" y="258"/>
              </a:cxn>
              <a:cxn ang="0">
                <a:pos x="678" y="212"/>
              </a:cxn>
              <a:cxn ang="0">
                <a:pos x="654" y="182"/>
              </a:cxn>
              <a:cxn ang="0">
                <a:pos x="632" y="154"/>
              </a:cxn>
              <a:cxn ang="0">
                <a:pos x="612" y="104"/>
              </a:cxn>
              <a:cxn ang="0">
                <a:pos x="592" y="108"/>
              </a:cxn>
              <a:cxn ang="0">
                <a:pos x="548" y="100"/>
              </a:cxn>
              <a:cxn ang="0">
                <a:pos x="508" y="22"/>
              </a:cxn>
              <a:cxn ang="0">
                <a:pos x="456" y="48"/>
              </a:cxn>
              <a:cxn ang="0">
                <a:pos x="430" y="46"/>
              </a:cxn>
              <a:cxn ang="0">
                <a:pos x="370" y="10"/>
              </a:cxn>
              <a:cxn ang="0">
                <a:pos x="348" y="10"/>
              </a:cxn>
              <a:cxn ang="0">
                <a:pos x="326" y="28"/>
              </a:cxn>
              <a:cxn ang="0">
                <a:pos x="294" y="42"/>
              </a:cxn>
              <a:cxn ang="0">
                <a:pos x="256" y="12"/>
              </a:cxn>
            </a:cxnLst>
            <a:rect l="0" t="0" r="r" b="b"/>
            <a:pathLst>
              <a:path w="742" h="718">
                <a:moveTo>
                  <a:pt x="256" y="12"/>
                </a:moveTo>
                <a:lnTo>
                  <a:pt x="252" y="8"/>
                </a:lnTo>
                <a:lnTo>
                  <a:pt x="252" y="6"/>
                </a:lnTo>
                <a:lnTo>
                  <a:pt x="250" y="6"/>
                </a:lnTo>
                <a:lnTo>
                  <a:pt x="252" y="8"/>
                </a:lnTo>
                <a:lnTo>
                  <a:pt x="254" y="10"/>
                </a:lnTo>
                <a:lnTo>
                  <a:pt x="256" y="12"/>
                </a:lnTo>
                <a:lnTo>
                  <a:pt x="260" y="16"/>
                </a:lnTo>
                <a:lnTo>
                  <a:pt x="264" y="20"/>
                </a:lnTo>
                <a:lnTo>
                  <a:pt x="268" y="24"/>
                </a:lnTo>
                <a:lnTo>
                  <a:pt x="270" y="28"/>
                </a:lnTo>
                <a:lnTo>
                  <a:pt x="274" y="32"/>
                </a:lnTo>
                <a:lnTo>
                  <a:pt x="278" y="34"/>
                </a:lnTo>
                <a:lnTo>
                  <a:pt x="280" y="36"/>
                </a:lnTo>
                <a:lnTo>
                  <a:pt x="280" y="38"/>
                </a:lnTo>
                <a:lnTo>
                  <a:pt x="282" y="38"/>
                </a:lnTo>
                <a:lnTo>
                  <a:pt x="288" y="48"/>
                </a:lnTo>
                <a:lnTo>
                  <a:pt x="286" y="52"/>
                </a:lnTo>
                <a:lnTo>
                  <a:pt x="278" y="56"/>
                </a:lnTo>
                <a:lnTo>
                  <a:pt x="268" y="58"/>
                </a:lnTo>
                <a:lnTo>
                  <a:pt x="256" y="58"/>
                </a:lnTo>
                <a:lnTo>
                  <a:pt x="246" y="56"/>
                </a:lnTo>
                <a:lnTo>
                  <a:pt x="238" y="54"/>
                </a:lnTo>
                <a:lnTo>
                  <a:pt x="242" y="58"/>
                </a:lnTo>
                <a:lnTo>
                  <a:pt x="246" y="62"/>
                </a:lnTo>
                <a:lnTo>
                  <a:pt x="244" y="64"/>
                </a:lnTo>
                <a:lnTo>
                  <a:pt x="242" y="68"/>
                </a:lnTo>
                <a:lnTo>
                  <a:pt x="238" y="70"/>
                </a:lnTo>
                <a:lnTo>
                  <a:pt x="232" y="72"/>
                </a:lnTo>
                <a:lnTo>
                  <a:pt x="228" y="72"/>
                </a:lnTo>
                <a:lnTo>
                  <a:pt x="222" y="70"/>
                </a:lnTo>
                <a:lnTo>
                  <a:pt x="216" y="68"/>
                </a:lnTo>
                <a:lnTo>
                  <a:pt x="212" y="64"/>
                </a:lnTo>
                <a:lnTo>
                  <a:pt x="206" y="64"/>
                </a:lnTo>
                <a:lnTo>
                  <a:pt x="204" y="68"/>
                </a:lnTo>
                <a:lnTo>
                  <a:pt x="202" y="72"/>
                </a:lnTo>
                <a:lnTo>
                  <a:pt x="200" y="76"/>
                </a:lnTo>
                <a:lnTo>
                  <a:pt x="196" y="78"/>
                </a:lnTo>
                <a:lnTo>
                  <a:pt x="190" y="80"/>
                </a:lnTo>
                <a:lnTo>
                  <a:pt x="196" y="82"/>
                </a:lnTo>
                <a:lnTo>
                  <a:pt x="198" y="86"/>
                </a:lnTo>
                <a:lnTo>
                  <a:pt x="200" y="90"/>
                </a:lnTo>
                <a:lnTo>
                  <a:pt x="200" y="94"/>
                </a:lnTo>
                <a:lnTo>
                  <a:pt x="198" y="98"/>
                </a:lnTo>
                <a:lnTo>
                  <a:pt x="194" y="102"/>
                </a:lnTo>
                <a:lnTo>
                  <a:pt x="186" y="102"/>
                </a:lnTo>
                <a:lnTo>
                  <a:pt x="172" y="100"/>
                </a:lnTo>
                <a:lnTo>
                  <a:pt x="162" y="100"/>
                </a:lnTo>
                <a:lnTo>
                  <a:pt x="164" y="102"/>
                </a:lnTo>
                <a:lnTo>
                  <a:pt x="166" y="106"/>
                </a:lnTo>
                <a:lnTo>
                  <a:pt x="168" y="110"/>
                </a:lnTo>
                <a:lnTo>
                  <a:pt x="154" y="110"/>
                </a:lnTo>
                <a:lnTo>
                  <a:pt x="140" y="110"/>
                </a:lnTo>
                <a:lnTo>
                  <a:pt x="140" y="114"/>
                </a:lnTo>
                <a:lnTo>
                  <a:pt x="142" y="116"/>
                </a:lnTo>
                <a:lnTo>
                  <a:pt x="136" y="118"/>
                </a:lnTo>
                <a:lnTo>
                  <a:pt x="130" y="118"/>
                </a:lnTo>
                <a:lnTo>
                  <a:pt x="124" y="118"/>
                </a:lnTo>
                <a:lnTo>
                  <a:pt x="126" y="122"/>
                </a:lnTo>
                <a:lnTo>
                  <a:pt x="126" y="126"/>
                </a:lnTo>
                <a:lnTo>
                  <a:pt x="126" y="130"/>
                </a:lnTo>
                <a:lnTo>
                  <a:pt x="128" y="134"/>
                </a:lnTo>
                <a:lnTo>
                  <a:pt x="116" y="136"/>
                </a:lnTo>
                <a:lnTo>
                  <a:pt x="106" y="140"/>
                </a:lnTo>
                <a:lnTo>
                  <a:pt x="96" y="144"/>
                </a:lnTo>
                <a:lnTo>
                  <a:pt x="82" y="142"/>
                </a:lnTo>
                <a:lnTo>
                  <a:pt x="88" y="146"/>
                </a:lnTo>
                <a:lnTo>
                  <a:pt x="92" y="148"/>
                </a:lnTo>
                <a:lnTo>
                  <a:pt x="92" y="152"/>
                </a:lnTo>
                <a:lnTo>
                  <a:pt x="92" y="156"/>
                </a:lnTo>
                <a:lnTo>
                  <a:pt x="88" y="160"/>
                </a:lnTo>
                <a:lnTo>
                  <a:pt x="84" y="164"/>
                </a:lnTo>
                <a:lnTo>
                  <a:pt x="78" y="166"/>
                </a:lnTo>
                <a:lnTo>
                  <a:pt x="74" y="168"/>
                </a:lnTo>
                <a:lnTo>
                  <a:pt x="68" y="170"/>
                </a:lnTo>
                <a:lnTo>
                  <a:pt x="62" y="172"/>
                </a:lnTo>
                <a:lnTo>
                  <a:pt x="58" y="172"/>
                </a:lnTo>
                <a:lnTo>
                  <a:pt x="64" y="174"/>
                </a:lnTo>
                <a:lnTo>
                  <a:pt x="68" y="176"/>
                </a:lnTo>
                <a:lnTo>
                  <a:pt x="72" y="180"/>
                </a:lnTo>
                <a:lnTo>
                  <a:pt x="76" y="182"/>
                </a:lnTo>
                <a:lnTo>
                  <a:pt x="78" y="184"/>
                </a:lnTo>
                <a:lnTo>
                  <a:pt x="78" y="190"/>
                </a:lnTo>
                <a:lnTo>
                  <a:pt x="78" y="194"/>
                </a:lnTo>
                <a:lnTo>
                  <a:pt x="76" y="202"/>
                </a:lnTo>
                <a:lnTo>
                  <a:pt x="70" y="204"/>
                </a:lnTo>
                <a:lnTo>
                  <a:pt x="62" y="204"/>
                </a:lnTo>
                <a:lnTo>
                  <a:pt x="54" y="204"/>
                </a:lnTo>
                <a:lnTo>
                  <a:pt x="60" y="214"/>
                </a:lnTo>
                <a:lnTo>
                  <a:pt x="60" y="224"/>
                </a:lnTo>
                <a:lnTo>
                  <a:pt x="56" y="236"/>
                </a:lnTo>
                <a:lnTo>
                  <a:pt x="56" y="248"/>
                </a:lnTo>
                <a:lnTo>
                  <a:pt x="46" y="248"/>
                </a:lnTo>
                <a:lnTo>
                  <a:pt x="34" y="248"/>
                </a:lnTo>
                <a:lnTo>
                  <a:pt x="38" y="250"/>
                </a:lnTo>
                <a:lnTo>
                  <a:pt x="42" y="254"/>
                </a:lnTo>
                <a:lnTo>
                  <a:pt x="44" y="260"/>
                </a:lnTo>
                <a:lnTo>
                  <a:pt x="44" y="268"/>
                </a:lnTo>
                <a:lnTo>
                  <a:pt x="42" y="272"/>
                </a:lnTo>
                <a:lnTo>
                  <a:pt x="38" y="276"/>
                </a:lnTo>
                <a:lnTo>
                  <a:pt x="34" y="278"/>
                </a:lnTo>
                <a:lnTo>
                  <a:pt x="28" y="280"/>
                </a:lnTo>
                <a:lnTo>
                  <a:pt x="24" y="280"/>
                </a:lnTo>
                <a:lnTo>
                  <a:pt x="18" y="282"/>
                </a:lnTo>
                <a:lnTo>
                  <a:pt x="24" y="284"/>
                </a:lnTo>
                <a:lnTo>
                  <a:pt x="26" y="288"/>
                </a:lnTo>
                <a:lnTo>
                  <a:pt x="26" y="292"/>
                </a:lnTo>
                <a:lnTo>
                  <a:pt x="24" y="296"/>
                </a:lnTo>
                <a:lnTo>
                  <a:pt x="18" y="300"/>
                </a:lnTo>
                <a:lnTo>
                  <a:pt x="28" y="302"/>
                </a:lnTo>
                <a:lnTo>
                  <a:pt x="38" y="306"/>
                </a:lnTo>
                <a:lnTo>
                  <a:pt x="38" y="312"/>
                </a:lnTo>
                <a:lnTo>
                  <a:pt x="34" y="316"/>
                </a:lnTo>
                <a:lnTo>
                  <a:pt x="28" y="320"/>
                </a:lnTo>
                <a:lnTo>
                  <a:pt x="24" y="322"/>
                </a:lnTo>
                <a:lnTo>
                  <a:pt x="18" y="326"/>
                </a:lnTo>
                <a:lnTo>
                  <a:pt x="12" y="330"/>
                </a:lnTo>
                <a:lnTo>
                  <a:pt x="8" y="334"/>
                </a:lnTo>
                <a:lnTo>
                  <a:pt x="12" y="336"/>
                </a:lnTo>
                <a:lnTo>
                  <a:pt x="18" y="338"/>
                </a:lnTo>
                <a:lnTo>
                  <a:pt x="22" y="338"/>
                </a:lnTo>
                <a:lnTo>
                  <a:pt x="20" y="342"/>
                </a:lnTo>
                <a:lnTo>
                  <a:pt x="18" y="344"/>
                </a:lnTo>
                <a:lnTo>
                  <a:pt x="14" y="348"/>
                </a:lnTo>
                <a:lnTo>
                  <a:pt x="12" y="350"/>
                </a:lnTo>
                <a:lnTo>
                  <a:pt x="16" y="352"/>
                </a:lnTo>
                <a:lnTo>
                  <a:pt x="22" y="354"/>
                </a:lnTo>
                <a:lnTo>
                  <a:pt x="26" y="356"/>
                </a:lnTo>
                <a:lnTo>
                  <a:pt x="24" y="358"/>
                </a:lnTo>
                <a:lnTo>
                  <a:pt x="22" y="362"/>
                </a:lnTo>
                <a:lnTo>
                  <a:pt x="32" y="364"/>
                </a:lnTo>
                <a:lnTo>
                  <a:pt x="44" y="368"/>
                </a:lnTo>
                <a:lnTo>
                  <a:pt x="22" y="382"/>
                </a:lnTo>
                <a:lnTo>
                  <a:pt x="0" y="394"/>
                </a:lnTo>
                <a:lnTo>
                  <a:pt x="6" y="396"/>
                </a:lnTo>
                <a:lnTo>
                  <a:pt x="14" y="398"/>
                </a:lnTo>
                <a:lnTo>
                  <a:pt x="20" y="402"/>
                </a:lnTo>
                <a:lnTo>
                  <a:pt x="24" y="406"/>
                </a:lnTo>
                <a:lnTo>
                  <a:pt x="22" y="408"/>
                </a:lnTo>
                <a:lnTo>
                  <a:pt x="20" y="410"/>
                </a:lnTo>
                <a:lnTo>
                  <a:pt x="16" y="412"/>
                </a:lnTo>
                <a:lnTo>
                  <a:pt x="22" y="414"/>
                </a:lnTo>
                <a:lnTo>
                  <a:pt x="28" y="416"/>
                </a:lnTo>
                <a:lnTo>
                  <a:pt x="30" y="420"/>
                </a:lnTo>
                <a:lnTo>
                  <a:pt x="32" y="424"/>
                </a:lnTo>
                <a:lnTo>
                  <a:pt x="32" y="428"/>
                </a:lnTo>
                <a:lnTo>
                  <a:pt x="28" y="434"/>
                </a:lnTo>
                <a:lnTo>
                  <a:pt x="32" y="434"/>
                </a:lnTo>
                <a:lnTo>
                  <a:pt x="34" y="434"/>
                </a:lnTo>
                <a:lnTo>
                  <a:pt x="34" y="440"/>
                </a:lnTo>
                <a:lnTo>
                  <a:pt x="30" y="442"/>
                </a:lnTo>
                <a:lnTo>
                  <a:pt x="26" y="446"/>
                </a:lnTo>
                <a:lnTo>
                  <a:pt x="22" y="448"/>
                </a:lnTo>
                <a:lnTo>
                  <a:pt x="20" y="452"/>
                </a:lnTo>
                <a:lnTo>
                  <a:pt x="16" y="456"/>
                </a:lnTo>
                <a:lnTo>
                  <a:pt x="22" y="454"/>
                </a:lnTo>
                <a:lnTo>
                  <a:pt x="28" y="456"/>
                </a:lnTo>
                <a:lnTo>
                  <a:pt x="34" y="458"/>
                </a:lnTo>
                <a:lnTo>
                  <a:pt x="40" y="460"/>
                </a:lnTo>
                <a:lnTo>
                  <a:pt x="44" y="464"/>
                </a:lnTo>
                <a:lnTo>
                  <a:pt x="40" y="468"/>
                </a:lnTo>
                <a:lnTo>
                  <a:pt x="38" y="472"/>
                </a:lnTo>
                <a:lnTo>
                  <a:pt x="34" y="476"/>
                </a:lnTo>
                <a:lnTo>
                  <a:pt x="40" y="478"/>
                </a:lnTo>
                <a:lnTo>
                  <a:pt x="44" y="482"/>
                </a:lnTo>
                <a:lnTo>
                  <a:pt x="48" y="486"/>
                </a:lnTo>
                <a:lnTo>
                  <a:pt x="48" y="490"/>
                </a:lnTo>
                <a:lnTo>
                  <a:pt x="48" y="496"/>
                </a:lnTo>
                <a:lnTo>
                  <a:pt x="54" y="496"/>
                </a:lnTo>
                <a:lnTo>
                  <a:pt x="60" y="498"/>
                </a:lnTo>
                <a:lnTo>
                  <a:pt x="64" y="500"/>
                </a:lnTo>
                <a:lnTo>
                  <a:pt x="66" y="504"/>
                </a:lnTo>
                <a:lnTo>
                  <a:pt x="66" y="508"/>
                </a:lnTo>
                <a:lnTo>
                  <a:pt x="66" y="514"/>
                </a:lnTo>
                <a:lnTo>
                  <a:pt x="62" y="520"/>
                </a:lnTo>
                <a:lnTo>
                  <a:pt x="68" y="524"/>
                </a:lnTo>
                <a:lnTo>
                  <a:pt x="72" y="528"/>
                </a:lnTo>
                <a:lnTo>
                  <a:pt x="74" y="534"/>
                </a:lnTo>
                <a:lnTo>
                  <a:pt x="76" y="540"/>
                </a:lnTo>
                <a:lnTo>
                  <a:pt x="76" y="546"/>
                </a:lnTo>
                <a:lnTo>
                  <a:pt x="96" y="546"/>
                </a:lnTo>
                <a:lnTo>
                  <a:pt x="118" y="544"/>
                </a:lnTo>
                <a:lnTo>
                  <a:pt x="114" y="552"/>
                </a:lnTo>
                <a:lnTo>
                  <a:pt x="112" y="558"/>
                </a:lnTo>
                <a:lnTo>
                  <a:pt x="110" y="566"/>
                </a:lnTo>
                <a:lnTo>
                  <a:pt x="108" y="572"/>
                </a:lnTo>
                <a:lnTo>
                  <a:pt x="114" y="572"/>
                </a:lnTo>
                <a:lnTo>
                  <a:pt x="120" y="572"/>
                </a:lnTo>
                <a:lnTo>
                  <a:pt x="126" y="572"/>
                </a:lnTo>
                <a:lnTo>
                  <a:pt x="122" y="578"/>
                </a:lnTo>
                <a:lnTo>
                  <a:pt x="118" y="584"/>
                </a:lnTo>
                <a:lnTo>
                  <a:pt x="116" y="592"/>
                </a:lnTo>
                <a:lnTo>
                  <a:pt x="122" y="592"/>
                </a:lnTo>
                <a:lnTo>
                  <a:pt x="128" y="592"/>
                </a:lnTo>
                <a:lnTo>
                  <a:pt x="136" y="592"/>
                </a:lnTo>
                <a:lnTo>
                  <a:pt x="134" y="594"/>
                </a:lnTo>
                <a:lnTo>
                  <a:pt x="132" y="598"/>
                </a:lnTo>
                <a:lnTo>
                  <a:pt x="130" y="602"/>
                </a:lnTo>
                <a:lnTo>
                  <a:pt x="128" y="604"/>
                </a:lnTo>
                <a:lnTo>
                  <a:pt x="144" y="606"/>
                </a:lnTo>
                <a:lnTo>
                  <a:pt x="156" y="610"/>
                </a:lnTo>
                <a:lnTo>
                  <a:pt x="164" y="622"/>
                </a:lnTo>
                <a:lnTo>
                  <a:pt x="162" y="620"/>
                </a:lnTo>
                <a:lnTo>
                  <a:pt x="160" y="618"/>
                </a:lnTo>
                <a:lnTo>
                  <a:pt x="164" y="614"/>
                </a:lnTo>
                <a:lnTo>
                  <a:pt x="168" y="614"/>
                </a:lnTo>
                <a:lnTo>
                  <a:pt x="170" y="614"/>
                </a:lnTo>
                <a:lnTo>
                  <a:pt x="172" y="614"/>
                </a:lnTo>
                <a:lnTo>
                  <a:pt x="174" y="618"/>
                </a:lnTo>
                <a:lnTo>
                  <a:pt x="174" y="620"/>
                </a:lnTo>
                <a:lnTo>
                  <a:pt x="176" y="624"/>
                </a:lnTo>
                <a:lnTo>
                  <a:pt x="178" y="628"/>
                </a:lnTo>
                <a:lnTo>
                  <a:pt x="178" y="630"/>
                </a:lnTo>
                <a:lnTo>
                  <a:pt x="180" y="632"/>
                </a:lnTo>
                <a:lnTo>
                  <a:pt x="184" y="634"/>
                </a:lnTo>
                <a:lnTo>
                  <a:pt x="188" y="636"/>
                </a:lnTo>
                <a:lnTo>
                  <a:pt x="190" y="636"/>
                </a:lnTo>
                <a:lnTo>
                  <a:pt x="194" y="638"/>
                </a:lnTo>
                <a:lnTo>
                  <a:pt x="198" y="638"/>
                </a:lnTo>
                <a:lnTo>
                  <a:pt x="200" y="640"/>
                </a:lnTo>
                <a:lnTo>
                  <a:pt x="202" y="644"/>
                </a:lnTo>
                <a:lnTo>
                  <a:pt x="204" y="648"/>
                </a:lnTo>
                <a:lnTo>
                  <a:pt x="206" y="646"/>
                </a:lnTo>
                <a:lnTo>
                  <a:pt x="210" y="646"/>
                </a:lnTo>
                <a:lnTo>
                  <a:pt x="212" y="644"/>
                </a:lnTo>
                <a:lnTo>
                  <a:pt x="216" y="648"/>
                </a:lnTo>
                <a:lnTo>
                  <a:pt x="220" y="654"/>
                </a:lnTo>
                <a:lnTo>
                  <a:pt x="222" y="658"/>
                </a:lnTo>
                <a:lnTo>
                  <a:pt x="224" y="654"/>
                </a:lnTo>
                <a:lnTo>
                  <a:pt x="228" y="650"/>
                </a:lnTo>
                <a:lnTo>
                  <a:pt x="232" y="652"/>
                </a:lnTo>
                <a:lnTo>
                  <a:pt x="234" y="654"/>
                </a:lnTo>
                <a:lnTo>
                  <a:pt x="238" y="656"/>
                </a:lnTo>
                <a:lnTo>
                  <a:pt x="238" y="662"/>
                </a:lnTo>
                <a:lnTo>
                  <a:pt x="240" y="666"/>
                </a:lnTo>
                <a:lnTo>
                  <a:pt x="252" y="662"/>
                </a:lnTo>
                <a:lnTo>
                  <a:pt x="262" y="666"/>
                </a:lnTo>
                <a:lnTo>
                  <a:pt x="270" y="674"/>
                </a:lnTo>
                <a:lnTo>
                  <a:pt x="276" y="686"/>
                </a:lnTo>
                <a:lnTo>
                  <a:pt x="274" y="678"/>
                </a:lnTo>
                <a:lnTo>
                  <a:pt x="276" y="674"/>
                </a:lnTo>
                <a:lnTo>
                  <a:pt x="278" y="670"/>
                </a:lnTo>
                <a:lnTo>
                  <a:pt x="280" y="668"/>
                </a:lnTo>
                <a:lnTo>
                  <a:pt x="284" y="666"/>
                </a:lnTo>
                <a:lnTo>
                  <a:pt x="288" y="668"/>
                </a:lnTo>
                <a:lnTo>
                  <a:pt x="292" y="672"/>
                </a:lnTo>
                <a:lnTo>
                  <a:pt x="296" y="678"/>
                </a:lnTo>
                <a:lnTo>
                  <a:pt x="294" y="674"/>
                </a:lnTo>
                <a:lnTo>
                  <a:pt x="294" y="674"/>
                </a:lnTo>
                <a:lnTo>
                  <a:pt x="296" y="674"/>
                </a:lnTo>
                <a:lnTo>
                  <a:pt x="298" y="674"/>
                </a:lnTo>
                <a:lnTo>
                  <a:pt x="300" y="676"/>
                </a:lnTo>
                <a:lnTo>
                  <a:pt x="302" y="680"/>
                </a:lnTo>
                <a:lnTo>
                  <a:pt x="304" y="682"/>
                </a:lnTo>
                <a:lnTo>
                  <a:pt x="304" y="686"/>
                </a:lnTo>
                <a:lnTo>
                  <a:pt x="310" y="682"/>
                </a:lnTo>
                <a:lnTo>
                  <a:pt x="318" y="680"/>
                </a:lnTo>
                <a:lnTo>
                  <a:pt x="324" y="678"/>
                </a:lnTo>
                <a:lnTo>
                  <a:pt x="326" y="682"/>
                </a:lnTo>
                <a:lnTo>
                  <a:pt x="328" y="684"/>
                </a:lnTo>
                <a:lnTo>
                  <a:pt x="330" y="688"/>
                </a:lnTo>
                <a:lnTo>
                  <a:pt x="330" y="692"/>
                </a:lnTo>
                <a:lnTo>
                  <a:pt x="332" y="686"/>
                </a:lnTo>
                <a:lnTo>
                  <a:pt x="332" y="684"/>
                </a:lnTo>
                <a:lnTo>
                  <a:pt x="334" y="682"/>
                </a:lnTo>
                <a:lnTo>
                  <a:pt x="338" y="684"/>
                </a:lnTo>
                <a:lnTo>
                  <a:pt x="340" y="684"/>
                </a:lnTo>
                <a:lnTo>
                  <a:pt x="344" y="688"/>
                </a:lnTo>
                <a:lnTo>
                  <a:pt x="346" y="690"/>
                </a:lnTo>
                <a:lnTo>
                  <a:pt x="350" y="694"/>
                </a:lnTo>
                <a:lnTo>
                  <a:pt x="352" y="698"/>
                </a:lnTo>
                <a:lnTo>
                  <a:pt x="356" y="702"/>
                </a:lnTo>
                <a:lnTo>
                  <a:pt x="358" y="706"/>
                </a:lnTo>
                <a:lnTo>
                  <a:pt x="360" y="708"/>
                </a:lnTo>
                <a:lnTo>
                  <a:pt x="364" y="700"/>
                </a:lnTo>
                <a:lnTo>
                  <a:pt x="370" y="700"/>
                </a:lnTo>
                <a:lnTo>
                  <a:pt x="378" y="704"/>
                </a:lnTo>
                <a:lnTo>
                  <a:pt x="386" y="712"/>
                </a:lnTo>
                <a:lnTo>
                  <a:pt x="392" y="718"/>
                </a:lnTo>
                <a:lnTo>
                  <a:pt x="386" y="714"/>
                </a:lnTo>
                <a:lnTo>
                  <a:pt x="384" y="710"/>
                </a:lnTo>
                <a:lnTo>
                  <a:pt x="382" y="706"/>
                </a:lnTo>
                <a:lnTo>
                  <a:pt x="382" y="702"/>
                </a:lnTo>
                <a:lnTo>
                  <a:pt x="384" y="696"/>
                </a:lnTo>
                <a:lnTo>
                  <a:pt x="386" y="692"/>
                </a:lnTo>
                <a:lnTo>
                  <a:pt x="390" y="690"/>
                </a:lnTo>
                <a:lnTo>
                  <a:pt x="394" y="686"/>
                </a:lnTo>
                <a:lnTo>
                  <a:pt x="398" y="686"/>
                </a:lnTo>
                <a:lnTo>
                  <a:pt x="404" y="688"/>
                </a:lnTo>
                <a:lnTo>
                  <a:pt x="408" y="690"/>
                </a:lnTo>
                <a:lnTo>
                  <a:pt x="412" y="696"/>
                </a:lnTo>
                <a:lnTo>
                  <a:pt x="414" y="692"/>
                </a:lnTo>
                <a:lnTo>
                  <a:pt x="414" y="690"/>
                </a:lnTo>
                <a:lnTo>
                  <a:pt x="418" y="688"/>
                </a:lnTo>
                <a:lnTo>
                  <a:pt x="420" y="686"/>
                </a:lnTo>
                <a:lnTo>
                  <a:pt x="424" y="686"/>
                </a:lnTo>
                <a:lnTo>
                  <a:pt x="428" y="688"/>
                </a:lnTo>
                <a:lnTo>
                  <a:pt x="432" y="690"/>
                </a:lnTo>
                <a:lnTo>
                  <a:pt x="434" y="694"/>
                </a:lnTo>
                <a:lnTo>
                  <a:pt x="438" y="682"/>
                </a:lnTo>
                <a:lnTo>
                  <a:pt x="450" y="676"/>
                </a:lnTo>
                <a:lnTo>
                  <a:pt x="462" y="674"/>
                </a:lnTo>
                <a:lnTo>
                  <a:pt x="472" y="680"/>
                </a:lnTo>
                <a:lnTo>
                  <a:pt x="482" y="672"/>
                </a:lnTo>
                <a:lnTo>
                  <a:pt x="494" y="666"/>
                </a:lnTo>
                <a:lnTo>
                  <a:pt x="504" y="660"/>
                </a:lnTo>
                <a:lnTo>
                  <a:pt x="506" y="658"/>
                </a:lnTo>
                <a:lnTo>
                  <a:pt x="508" y="656"/>
                </a:lnTo>
                <a:lnTo>
                  <a:pt x="508" y="654"/>
                </a:lnTo>
                <a:lnTo>
                  <a:pt x="510" y="654"/>
                </a:lnTo>
                <a:lnTo>
                  <a:pt x="514" y="652"/>
                </a:lnTo>
                <a:lnTo>
                  <a:pt x="520" y="652"/>
                </a:lnTo>
                <a:lnTo>
                  <a:pt x="524" y="652"/>
                </a:lnTo>
                <a:lnTo>
                  <a:pt x="528" y="654"/>
                </a:lnTo>
                <a:lnTo>
                  <a:pt x="534" y="656"/>
                </a:lnTo>
                <a:lnTo>
                  <a:pt x="540" y="658"/>
                </a:lnTo>
                <a:lnTo>
                  <a:pt x="538" y="654"/>
                </a:lnTo>
                <a:lnTo>
                  <a:pt x="538" y="652"/>
                </a:lnTo>
                <a:lnTo>
                  <a:pt x="538" y="648"/>
                </a:lnTo>
                <a:lnTo>
                  <a:pt x="550" y="648"/>
                </a:lnTo>
                <a:lnTo>
                  <a:pt x="562" y="650"/>
                </a:lnTo>
                <a:lnTo>
                  <a:pt x="558" y="648"/>
                </a:lnTo>
                <a:lnTo>
                  <a:pt x="552" y="646"/>
                </a:lnTo>
                <a:lnTo>
                  <a:pt x="550" y="644"/>
                </a:lnTo>
                <a:lnTo>
                  <a:pt x="546" y="640"/>
                </a:lnTo>
                <a:lnTo>
                  <a:pt x="544" y="634"/>
                </a:lnTo>
                <a:lnTo>
                  <a:pt x="544" y="628"/>
                </a:lnTo>
                <a:lnTo>
                  <a:pt x="546" y="622"/>
                </a:lnTo>
                <a:lnTo>
                  <a:pt x="548" y="616"/>
                </a:lnTo>
                <a:lnTo>
                  <a:pt x="552" y="614"/>
                </a:lnTo>
                <a:lnTo>
                  <a:pt x="558" y="612"/>
                </a:lnTo>
                <a:lnTo>
                  <a:pt x="564" y="612"/>
                </a:lnTo>
                <a:lnTo>
                  <a:pt x="570" y="612"/>
                </a:lnTo>
                <a:lnTo>
                  <a:pt x="576" y="612"/>
                </a:lnTo>
                <a:lnTo>
                  <a:pt x="572" y="608"/>
                </a:lnTo>
                <a:lnTo>
                  <a:pt x="572" y="606"/>
                </a:lnTo>
                <a:lnTo>
                  <a:pt x="570" y="602"/>
                </a:lnTo>
                <a:lnTo>
                  <a:pt x="570" y="598"/>
                </a:lnTo>
                <a:lnTo>
                  <a:pt x="584" y="600"/>
                </a:lnTo>
                <a:lnTo>
                  <a:pt x="592" y="598"/>
                </a:lnTo>
                <a:lnTo>
                  <a:pt x="600" y="594"/>
                </a:lnTo>
                <a:lnTo>
                  <a:pt x="612" y="586"/>
                </a:lnTo>
                <a:lnTo>
                  <a:pt x="614" y="582"/>
                </a:lnTo>
                <a:lnTo>
                  <a:pt x="620" y="580"/>
                </a:lnTo>
                <a:lnTo>
                  <a:pt x="624" y="580"/>
                </a:lnTo>
                <a:lnTo>
                  <a:pt x="626" y="576"/>
                </a:lnTo>
                <a:lnTo>
                  <a:pt x="628" y="572"/>
                </a:lnTo>
                <a:lnTo>
                  <a:pt x="628" y="568"/>
                </a:lnTo>
                <a:lnTo>
                  <a:pt x="628" y="562"/>
                </a:lnTo>
                <a:lnTo>
                  <a:pt x="628" y="558"/>
                </a:lnTo>
                <a:lnTo>
                  <a:pt x="630" y="554"/>
                </a:lnTo>
                <a:lnTo>
                  <a:pt x="626" y="552"/>
                </a:lnTo>
                <a:lnTo>
                  <a:pt x="622" y="548"/>
                </a:lnTo>
                <a:lnTo>
                  <a:pt x="620" y="548"/>
                </a:lnTo>
                <a:lnTo>
                  <a:pt x="630" y="536"/>
                </a:lnTo>
                <a:lnTo>
                  <a:pt x="642" y="532"/>
                </a:lnTo>
                <a:lnTo>
                  <a:pt x="656" y="534"/>
                </a:lnTo>
                <a:lnTo>
                  <a:pt x="656" y="530"/>
                </a:lnTo>
                <a:lnTo>
                  <a:pt x="656" y="524"/>
                </a:lnTo>
                <a:lnTo>
                  <a:pt x="656" y="520"/>
                </a:lnTo>
                <a:lnTo>
                  <a:pt x="658" y="516"/>
                </a:lnTo>
                <a:lnTo>
                  <a:pt x="658" y="512"/>
                </a:lnTo>
                <a:lnTo>
                  <a:pt x="662" y="510"/>
                </a:lnTo>
                <a:lnTo>
                  <a:pt x="666" y="508"/>
                </a:lnTo>
                <a:lnTo>
                  <a:pt x="672" y="508"/>
                </a:lnTo>
                <a:lnTo>
                  <a:pt x="674" y="502"/>
                </a:lnTo>
                <a:lnTo>
                  <a:pt x="676" y="498"/>
                </a:lnTo>
                <a:lnTo>
                  <a:pt x="678" y="494"/>
                </a:lnTo>
                <a:lnTo>
                  <a:pt x="682" y="492"/>
                </a:lnTo>
                <a:lnTo>
                  <a:pt x="684" y="490"/>
                </a:lnTo>
                <a:lnTo>
                  <a:pt x="688" y="490"/>
                </a:lnTo>
                <a:lnTo>
                  <a:pt x="692" y="488"/>
                </a:lnTo>
                <a:lnTo>
                  <a:pt x="696" y="484"/>
                </a:lnTo>
                <a:lnTo>
                  <a:pt x="698" y="482"/>
                </a:lnTo>
                <a:lnTo>
                  <a:pt x="694" y="478"/>
                </a:lnTo>
                <a:lnTo>
                  <a:pt x="690" y="476"/>
                </a:lnTo>
                <a:lnTo>
                  <a:pt x="688" y="472"/>
                </a:lnTo>
                <a:lnTo>
                  <a:pt x="692" y="466"/>
                </a:lnTo>
                <a:lnTo>
                  <a:pt x="700" y="462"/>
                </a:lnTo>
                <a:lnTo>
                  <a:pt x="708" y="458"/>
                </a:lnTo>
                <a:lnTo>
                  <a:pt x="714" y="452"/>
                </a:lnTo>
                <a:lnTo>
                  <a:pt x="704" y="446"/>
                </a:lnTo>
                <a:lnTo>
                  <a:pt x="700" y="436"/>
                </a:lnTo>
                <a:lnTo>
                  <a:pt x="700" y="424"/>
                </a:lnTo>
                <a:lnTo>
                  <a:pt x="708" y="414"/>
                </a:lnTo>
                <a:lnTo>
                  <a:pt x="702" y="412"/>
                </a:lnTo>
                <a:lnTo>
                  <a:pt x="696" y="410"/>
                </a:lnTo>
                <a:lnTo>
                  <a:pt x="692" y="408"/>
                </a:lnTo>
                <a:lnTo>
                  <a:pt x="706" y="402"/>
                </a:lnTo>
                <a:lnTo>
                  <a:pt x="712" y="398"/>
                </a:lnTo>
                <a:lnTo>
                  <a:pt x="714" y="392"/>
                </a:lnTo>
                <a:lnTo>
                  <a:pt x="716" y="382"/>
                </a:lnTo>
                <a:lnTo>
                  <a:pt x="718" y="370"/>
                </a:lnTo>
                <a:lnTo>
                  <a:pt x="724" y="362"/>
                </a:lnTo>
                <a:lnTo>
                  <a:pt x="728" y="356"/>
                </a:lnTo>
                <a:lnTo>
                  <a:pt x="734" y="352"/>
                </a:lnTo>
                <a:lnTo>
                  <a:pt x="736" y="348"/>
                </a:lnTo>
                <a:lnTo>
                  <a:pt x="736" y="342"/>
                </a:lnTo>
                <a:lnTo>
                  <a:pt x="732" y="332"/>
                </a:lnTo>
                <a:lnTo>
                  <a:pt x="736" y="330"/>
                </a:lnTo>
                <a:lnTo>
                  <a:pt x="742" y="328"/>
                </a:lnTo>
                <a:lnTo>
                  <a:pt x="736" y="326"/>
                </a:lnTo>
                <a:lnTo>
                  <a:pt x="730" y="322"/>
                </a:lnTo>
                <a:lnTo>
                  <a:pt x="722" y="320"/>
                </a:lnTo>
                <a:lnTo>
                  <a:pt x="718" y="316"/>
                </a:lnTo>
                <a:lnTo>
                  <a:pt x="714" y="312"/>
                </a:lnTo>
                <a:lnTo>
                  <a:pt x="710" y="306"/>
                </a:lnTo>
                <a:lnTo>
                  <a:pt x="716" y="306"/>
                </a:lnTo>
                <a:lnTo>
                  <a:pt x="720" y="302"/>
                </a:lnTo>
                <a:lnTo>
                  <a:pt x="726" y="302"/>
                </a:lnTo>
                <a:lnTo>
                  <a:pt x="722" y="298"/>
                </a:lnTo>
                <a:lnTo>
                  <a:pt x="718" y="296"/>
                </a:lnTo>
                <a:lnTo>
                  <a:pt x="714" y="294"/>
                </a:lnTo>
                <a:lnTo>
                  <a:pt x="710" y="292"/>
                </a:lnTo>
                <a:lnTo>
                  <a:pt x="706" y="290"/>
                </a:lnTo>
                <a:lnTo>
                  <a:pt x="702" y="286"/>
                </a:lnTo>
                <a:lnTo>
                  <a:pt x="706" y="284"/>
                </a:lnTo>
                <a:lnTo>
                  <a:pt x="708" y="282"/>
                </a:lnTo>
                <a:lnTo>
                  <a:pt x="708" y="276"/>
                </a:lnTo>
                <a:lnTo>
                  <a:pt x="704" y="272"/>
                </a:lnTo>
                <a:lnTo>
                  <a:pt x="700" y="268"/>
                </a:lnTo>
                <a:lnTo>
                  <a:pt x="694" y="268"/>
                </a:lnTo>
                <a:lnTo>
                  <a:pt x="698" y="258"/>
                </a:lnTo>
                <a:lnTo>
                  <a:pt x="704" y="248"/>
                </a:lnTo>
                <a:lnTo>
                  <a:pt x="710" y="238"/>
                </a:lnTo>
                <a:lnTo>
                  <a:pt x="700" y="250"/>
                </a:lnTo>
                <a:lnTo>
                  <a:pt x="694" y="252"/>
                </a:lnTo>
                <a:lnTo>
                  <a:pt x="690" y="250"/>
                </a:lnTo>
                <a:lnTo>
                  <a:pt x="682" y="244"/>
                </a:lnTo>
                <a:lnTo>
                  <a:pt x="672" y="234"/>
                </a:lnTo>
                <a:lnTo>
                  <a:pt x="680" y="222"/>
                </a:lnTo>
                <a:lnTo>
                  <a:pt x="678" y="212"/>
                </a:lnTo>
                <a:lnTo>
                  <a:pt x="672" y="206"/>
                </a:lnTo>
                <a:lnTo>
                  <a:pt x="662" y="202"/>
                </a:lnTo>
                <a:lnTo>
                  <a:pt x="650" y="202"/>
                </a:lnTo>
                <a:lnTo>
                  <a:pt x="654" y="198"/>
                </a:lnTo>
                <a:lnTo>
                  <a:pt x="658" y="196"/>
                </a:lnTo>
                <a:lnTo>
                  <a:pt x="662" y="192"/>
                </a:lnTo>
                <a:lnTo>
                  <a:pt x="664" y="188"/>
                </a:lnTo>
                <a:lnTo>
                  <a:pt x="660" y="184"/>
                </a:lnTo>
                <a:lnTo>
                  <a:pt x="654" y="182"/>
                </a:lnTo>
                <a:lnTo>
                  <a:pt x="650" y="180"/>
                </a:lnTo>
                <a:lnTo>
                  <a:pt x="648" y="184"/>
                </a:lnTo>
                <a:lnTo>
                  <a:pt x="646" y="190"/>
                </a:lnTo>
                <a:lnTo>
                  <a:pt x="644" y="192"/>
                </a:lnTo>
                <a:lnTo>
                  <a:pt x="640" y="196"/>
                </a:lnTo>
                <a:lnTo>
                  <a:pt x="640" y="184"/>
                </a:lnTo>
                <a:lnTo>
                  <a:pt x="640" y="172"/>
                </a:lnTo>
                <a:lnTo>
                  <a:pt x="638" y="162"/>
                </a:lnTo>
                <a:lnTo>
                  <a:pt x="632" y="154"/>
                </a:lnTo>
                <a:lnTo>
                  <a:pt x="622" y="152"/>
                </a:lnTo>
                <a:lnTo>
                  <a:pt x="622" y="146"/>
                </a:lnTo>
                <a:lnTo>
                  <a:pt x="622" y="140"/>
                </a:lnTo>
                <a:lnTo>
                  <a:pt x="622" y="134"/>
                </a:lnTo>
                <a:lnTo>
                  <a:pt x="622" y="128"/>
                </a:lnTo>
                <a:lnTo>
                  <a:pt x="618" y="110"/>
                </a:lnTo>
                <a:lnTo>
                  <a:pt x="614" y="94"/>
                </a:lnTo>
                <a:lnTo>
                  <a:pt x="612" y="98"/>
                </a:lnTo>
                <a:lnTo>
                  <a:pt x="612" y="104"/>
                </a:lnTo>
                <a:lnTo>
                  <a:pt x="610" y="108"/>
                </a:lnTo>
                <a:lnTo>
                  <a:pt x="608" y="114"/>
                </a:lnTo>
                <a:lnTo>
                  <a:pt x="606" y="118"/>
                </a:lnTo>
                <a:lnTo>
                  <a:pt x="602" y="120"/>
                </a:lnTo>
                <a:lnTo>
                  <a:pt x="598" y="122"/>
                </a:lnTo>
                <a:lnTo>
                  <a:pt x="592" y="122"/>
                </a:lnTo>
                <a:lnTo>
                  <a:pt x="592" y="118"/>
                </a:lnTo>
                <a:lnTo>
                  <a:pt x="592" y="114"/>
                </a:lnTo>
                <a:lnTo>
                  <a:pt x="592" y="108"/>
                </a:lnTo>
                <a:lnTo>
                  <a:pt x="590" y="112"/>
                </a:lnTo>
                <a:lnTo>
                  <a:pt x="586" y="114"/>
                </a:lnTo>
                <a:lnTo>
                  <a:pt x="582" y="116"/>
                </a:lnTo>
                <a:lnTo>
                  <a:pt x="574" y="100"/>
                </a:lnTo>
                <a:lnTo>
                  <a:pt x="568" y="80"/>
                </a:lnTo>
                <a:lnTo>
                  <a:pt x="564" y="90"/>
                </a:lnTo>
                <a:lnTo>
                  <a:pt x="558" y="96"/>
                </a:lnTo>
                <a:lnTo>
                  <a:pt x="552" y="104"/>
                </a:lnTo>
                <a:lnTo>
                  <a:pt x="548" y="100"/>
                </a:lnTo>
                <a:lnTo>
                  <a:pt x="544" y="94"/>
                </a:lnTo>
                <a:lnTo>
                  <a:pt x="542" y="90"/>
                </a:lnTo>
                <a:lnTo>
                  <a:pt x="540" y="82"/>
                </a:lnTo>
                <a:lnTo>
                  <a:pt x="540" y="76"/>
                </a:lnTo>
                <a:lnTo>
                  <a:pt x="536" y="80"/>
                </a:lnTo>
                <a:lnTo>
                  <a:pt x="534" y="82"/>
                </a:lnTo>
                <a:lnTo>
                  <a:pt x="530" y="84"/>
                </a:lnTo>
                <a:lnTo>
                  <a:pt x="520" y="52"/>
                </a:lnTo>
                <a:lnTo>
                  <a:pt x="508" y="22"/>
                </a:lnTo>
                <a:lnTo>
                  <a:pt x="504" y="30"/>
                </a:lnTo>
                <a:lnTo>
                  <a:pt x="498" y="40"/>
                </a:lnTo>
                <a:lnTo>
                  <a:pt x="490" y="48"/>
                </a:lnTo>
                <a:lnTo>
                  <a:pt x="482" y="52"/>
                </a:lnTo>
                <a:lnTo>
                  <a:pt x="472" y="50"/>
                </a:lnTo>
                <a:lnTo>
                  <a:pt x="468" y="52"/>
                </a:lnTo>
                <a:lnTo>
                  <a:pt x="464" y="54"/>
                </a:lnTo>
                <a:lnTo>
                  <a:pt x="460" y="58"/>
                </a:lnTo>
                <a:lnTo>
                  <a:pt x="456" y="48"/>
                </a:lnTo>
                <a:lnTo>
                  <a:pt x="450" y="38"/>
                </a:lnTo>
                <a:lnTo>
                  <a:pt x="448" y="30"/>
                </a:lnTo>
                <a:lnTo>
                  <a:pt x="444" y="28"/>
                </a:lnTo>
                <a:lnTo>
                  <a:pt x="440" y="28"/>
                </a:lnTo>
                <a:lnTo>
                  <a:pt x="440" y="36"/>
                </a:lnTo>
                <a:lnTo>
                  <a:pt x="438" y="40"/>
                </a:lnTo>
                <a:lnTo>
                  <a:pt x="436" y="44"/>
                </a:lnTo>
                <a:lnTo>
                  <a:pt x="432" y="46"/>
                </a:lnTo>
                <a:lnTo>
                  <a:pt x="430" y="46"/>
                </a:lnTo>
                <a:lnTo>
                  <a:pt x="424" y="44"/>
                </a:lnTo>
                <a:lnTo>
                  <a:pt x="420" y="40"/>
                </a:lnTo>
                <a:lnTo>
                  <a:pt x="416" y="34"/>
                </a:lnTo>
                <a:lnTo>
                  <a:pt x="412" y="38"/>
                </a:lnTo>
                <a:lnTo>
                  <a:pt x="408" y="40"/>
                </a:lnTo>
                <a:lnTo>
                  <a:pt x="404" y="44"/>
                </a:lnTo>
                <a:lnTo>
                  <a:pt x="386" y="22"/>
                </a:lnTo>
                <a:lnTo>
                  <a:pt x="368" y="0"/>
                </a:lnTo>
                <a:lnTo>
                  <a:pt x="370" y="10"/>
                </a:lnTo>
                <a:lnTo>
                  <a:pt x="372" y="18"/>
                </a:lnTo>
                <a:lnTo>
                  <a:pt x="372" y="28"/>
                </a:lnTo>
                <a:lnTo>
                  <a:pt x="364" y="26"/>
                </a:lnTo>
                <a:lnTo>
                  <a:pt x="360" y="22"/>
                </a:lnTo>
                <a:lnTo>
                  <a:pt x="354" y="16"/>
                </a:lnTo>
                <a:lnTo>
                  <a:pt x="352" y="10"/>
                </a:lnTo>
                <a:lnTo>
                  <a:pt x="350" y="2"/>
                </a:lnTo>
                <a:lnTo>
                  <a:pt x="350" y="6"/>
                </a:lnTo>
                <a:lnTo>
                  <a:pt x="348" y="10"/>
                </a:lnTo>
                <a:lnTo>
                  <a:pt x="348" y="14"/>
                </a:lnTo>
                <a:lnTo>
                  <a:pt x="346" y="20"/>
                </a:lnTo>
                <a:lnTo>
                  <a:pt x="344" y="24"/>
                </a:lnTo>
                <a:lnTo>
                  <a:pt x="342" y="28"/>
                </a:lnTo>
                <a:lnTo>
                  <a:pt x="340" y="32"/>
                </a:lnTo>
                <a:lnTo>
                  <a:pt x="338" y="34"/>
                </a:lnTo>
                <a:lnTo>
                  <a:pt x="334" y="34"/>
                </a:lnTo>
                <a:lnTo>
                  <a:pt x="330" y="32"/>
                </a:lnTo>
                <a:lnTo>
                  <a:pt x="326" y="28"/>
                </a:lnTo>
                <a:lnTo>
                  <a:pt x="326" y="32"/>
                </a:lnTo>
                <a:lnTo>
                  <a:pt x="328" y="38"/>
                </a:lnTo>
                <a:lnTo>
                  <a:pt x="324" y="36"/>
                </a:lnTo>
                <a:lnTo>
                  <a:pt x="320" y="34"/>
                </a:lnTo>
                <a:lnTo>
                  <a:pt x="316" y="32"/>
                </a:lnTo>
                <a:lnTo>
                  <a:pt x="314" y="36"/>
                </a:lnTo>
                <a:lnTo>
                  <a:pt x="314" y="40"/>
                </a:lnTo>
                <a:lnTo>
                  <a:pt x="312" y="44"/>
                </a:lnTo>
                <a:lnTo>
                  <a:pt x="294" y="42"/>
                </a:lnTo>
                <a:lnTo>
                  <a:pt x="278" y="32"/>
                </a:lnTo>
                <a:lnTo>
                  <a:pt x="264" y="18"/>
                </a:lnTo>
                <a:lnTo>
                  <a:pt x="250" y="4"/>
                </a:lnTo>
                <a:lnTo>
                  <a:pt x="260" y="6"/>
                </a:lnTo>
                <a:lnTo>
                  <a:pt x="266" y="14"/>
                </a:lnTo>
                <a:lnTo>
                  <a:pt x="270" y="24"/>
                </a:lnTo>
                <a:lnTo>
                  <a:pt x="274" y="34"/>
                </a:lnTo>
                <a:lnTo>
                  <a:pt x="282" y="40"/>
                </a:lnTo>
                <a:lnTo>
                  <a:pt x="256" y="12"/>
                </a:lnTo>
                <a:close/>
              </a:path>
            </a:pathLst>
          </a:cu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540000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 algn="ctr">
              <a:defRPr/>
            </a:pPr>
            <a:endParaRPr lang="zh-CN" altLang="en-US" b="1" dirty="0" smtClean="0"/>
          </a:p>
          <a:p>
            <a:pPr algn="ctr">
              <a:defRPr/>
            </a:pPr>
            <a:r>
              <a:rPr lang="en-US" altLang="zh-CN" b="1" dirty="0" smtClean="0"/>
              <a:t>TCP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connect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ok</a:t>
            </a:r>
            <a:endParaRPr lang="zh-CN" altLang="en-US" b="1" dirty="0"/>
          </a:p>
        </p:txBody>
      </p:sp>
      <p:sp>
        <p:nvSpPr>
          <p:cNvPr id="29" name="Freeform 8"/>
          <p:cNvSpPr>
            <a:spLocks/>
          </p:cNvSpPr>
          <p:nvPr/>
        </p:nvSpPr>
        <p:spPr bwMode="gray">
          <a:xfrm>
            <a:off x="4280209" y="3886551"/>
            <a:ext cx="1881697" cy="1215536"/>
          </a:xfrm>
          <a:custGeom>
            <a:avLst/>
            <a:gdLst/>
            <a:ahLst/>
            <a:cxnLst>
              <a:cxn ang="0">
                <a:pos x="264" y="20"/>
              </a:cxn>
              <a:cxn ang="0">
                <a:pos x="286" y="52"/>
              </a:cxn>
              <a:cxn ang="0">
                <a:pos x="242" y="68"/>
              </a:cxn>
              <a:cxn ang="0">
                <a:pos x="202" y="72"/>
              </a:cxn>
              <a:cxn ang="0">
                <a:pos x="194" y="102"/>
              </a:cxn>
              <a:cxn ang="0">
                <a:pos x="140" y="114"/>
              </a:cxn>
              <a:cxn ang="0">
                <a:pos x="116" y="136"/>
              </a:cxn>
              <a:cxn ang="0">
                <a:pos x="84" y="164"/>
              </a:cxn>
              <a:cxn ang="0">
                <a:pos x="76" y="182"/>
              </a:cxn>
              <a:cxn ang="0">
                <a:pos x="60" y="224"/>
              </a:cxn>
              <a:cxn ang="0">
                <a:pos x="42" y="272"/>
              </a:cxn>
              <a:cxn ang="0">
                <a:pos x="24" y="296"/>
              </a:cxn>
              <a:cxn ang="0">
                <a:pos x="12" y="330"/>
              </a:cxn>
              <a:cxn ang="0">
                <a:pos x="16" y="352"/>
              </a:cxn>
              <a:cxn ang="0">
                <a:pos x="6" y="396"/>
              </a:cxn>
              <a:cxn ang="0">
                <a:pos x="30" y="420"/>
              </a:cxn>
              <a:cxn ang="0">
                <a:pos x="22" y="448"/>
              </a:cxn>
              <a:cxn ang="0">
                <a:pos x="38" y="472"/>
              </a:cxn>
              <a:cxn ang="0">
                <a:pos x="64" y="500"/>
              </a:cxn>
              <a:cxn ang="0">
                <a:pos x="76" y="546"/>
              </a:cxn>
              <a:cxn ang="0">
                <a:pos x="126" y="572"/>
              </a:cxn>
              <a:cxn ang="0">
                <a:pos x="130" y="602"/>
              </a:cxn>
              <a:cxn ang="0">
                <a:pos x="170" y="614"/>
              </a:cxn>
              <a:cxn ang="0">
                <a:pos x="188" y="636"/>
              </a:cxn>
              <a:cxn ang="0">
                <a:pos x="212" y="644"/>
              </a:cxn>
              <a:cxn ang="0">
                <a:pos x="238" y="662"/>
              </a:cxn>
              <a:cxn ang="0">
                <a:pos x="280" y="668"/>
              </a:cxn>
              <a:cxn ang="0">
                <a:pos x="300" y="676"/>
              </a:cxn>
              <a:cxn ang="0">
                <a:pos x="330" y="688"/>
              </a:cxn>
              <a:cxn ang="0">
                <a:pos x="350" y="694"/>
              </a:cxn>
              <a:cxn ang="0">
                <a:pos x="392" y="718"/>
              </a:cxn>
              <a:cxn ang="0">
                <a:pos x="398" y="686"/>
              </a:cxn>
              <a:cxn ang="0">
                <a:pos x="428" y="688"/>
              </a:cxn>
              <a:cxn ang="0">
                <a:pos x="504" y="660"/>
              </a:cxn>
              <a:cxn ang="0">
                <a:pos x="534" y="656"/>
              </a:cxn>
              <a:cxn ang="0">
                <a:pos x="550" y="644"/>
              </a:cxn>
              <a:cxn ang="0">
                <a:pos x="570" y="612"/>
              </a:cxn>
              <a:cxn ang="0">
                <a:pos x="612" y="586"/>
              </a:cxn>
              <a:cxn ang="0">
                <a:pos x="630" y="554"/>
              </a:cxn>
              <a:cxn ang="0">
                <a:pos x="656" y="520"/>
              </a:cxn>
              <a:cxn ang="0">
                <a:pos x="682" y="492"/>
              </a:cxn>
              <a:cxn ang="0">
                <a:pos x="692" y="466"/>
              </a:cxn>
              <a:cxn ang="0">
                <a:pos x="696" y="410"/>
              </a:cxn>
              <a:cxn ang="0">
                <a:pos x="734" y="352"/>
              </a:cxn>
              <a:cxn ang="0">
                <a:pos x="718" y="316"/>
              </a:cxn>
              <a:cxn ang="0">
                <a:pos x="710" y="292"/>
              </a:cxn>
              <a:cxn ang="0">
                <a:pos x="698" y="258"/>
              </a:cxn>
              <a:cxn ang="0">
                <a:pos x="678" y="212"/>
              </a:cxn>
              <a:cxn ang="0">
                <a:pos x="654" y="182"/>
              </a:cxn>
              <a:cxn ang="0">
                <a:pos x="632" y="154"/>
              </a:cxn>
              <a:cxn ang="0">
                <a:pos x="612" y="104"/>
              </a:cxn>
              <a:cxn ang="0">
                <a:pos x="592" y="108"/>
              </a:cxn>
              <a:cxn ang="0">
                <a:pos x="548" y="100"/>
              </a:cxn>
              <a:cxn ang="0">
                <a:pos x="508" y="22"/>
              </a:cxn>
              <a:cxn ang="0">
                <a:pos x="456" y="48"/>
              </a:cxn>
              <a:cxn ang="0">
                <a:pos x="430" y="46"/>
              </a:cxn>
              <a:cxn ang="0">
                <a:pos x="370" y="10"/>
              </a:cxn>
              <a:cxn ang="0">
                <a:pos x="348" y="10"/>
              </a:cxn>
              <a:cxn ang="0">
                <a:pos x="326" y="28"/>
              </a:cxn>
              <a:cxn ang="0">
                <a:pos x="294" y="42"/>
              </a:cxn>
              <a:cxn ang="0">
                <a:pos x="256" y="12"/>
              </a:cxn>
            </a:cxnLst>
            <a:rect l="0" t="0" r="r" b="b"/>
            <a:pathLst>
              <a:path w="742" h="718">
                <a:moveTo>
                  <a:pt x="256" y="12"/>
                </a:moveTo>
                <a:lnTo>
                  <a:pt x="252" y="8"/>
                </a:lnTo>
                <a:lnTo>
                  <a:pt x="252" y="6"/>
                </a:lnTo>
                <a:lnTo>
                  <a:pt x="250" y="6"/>
                </a:lnTo>
                <a:lnTo>
                  <a:pt x="252" y="8"/>
                </a:lnTo>
                <a:lnTo>
                  <a:pt x="254" y="10"/>
                </a:lnTo>
                <a:lnTo>
                  <a:pt x="256" y="12"/>
                </a:lnTo>
                <a:lnTo>
                  <a:pt x="260" y="16"/>
                </a:lnTo>
                <a:lnTo>
                  <a:pt x="264" y="20"/>
                </a:lnTo>
                <a:lnTo>
                  <a:pt x="268" y="24"/>
                </a:lnTo>
                <a:lnTo>
                  <a:pt x="270" y="28"/>
                </a:lnTo>
                <a:lnTo>
                  <a:pt x="274" y="32"/>
                </a:lnTo>
                <a:lnTo>
                  <a:pt x="278" y="34"/>
                </a:lnTo>
                <a:lnTo>
                  <a:pt x="280" y="36"/>
                </a:lnTo>
                <a:lnTo>
                  <a:pt x="280" y="38"/>
                </a:lnTo>
                <a:lnTo>
                  <a:pt x="282" y="38"/>
                </a:lnTo>
                <a:lnTo>
                  <a:pt x="288" y="48"/>
                </a:lnTo>
                <a:lnTo>
                  <a:pt x="286" y="52"/>
                </a:lnTo>
                <a:lnTo>
                  <a:pt x="278" y="56"/>
                </a:lnTo>
                <a:lnTo>
                  <a:pt x="268" y="58"/>
                </a:lnTo>
                <a:lnTo>
                  <a:pt x="256" y="58"/>
                </a:lnTo>
                <a:lnTo>
                  <a:pt x="246" y="56"/>
                </a:lnTo>
                <a:lnTo>
                  <a:pt x="238" y="54"/>
                </a:lnTo>
                <a:lnTo>
                  <a:pt x="242" y="58"/>
                </a:lnTo>
                <a:lnTo>
                  <a:pt x="246" y="62"/>
                </a:lnTo>
                <a:lnTo>
                  <a:pt x="244" y="64"/>
                </a:lnTo>
                <a:lnTo>
                  <a:pt x="242" y="68"/>
                </a:lnTo>
                <a:lnTo>
                  <a:pt x="238" y="70"/>
                </a:lnTo>
                <a:lnTo>
                  <a:pt x="232" y="72"/>
                </a:lnTo>
                <a:lnTo>
                  <a:pt x="228" y="72"/>
                </a:lnTo>
                <a:lnTo>
                  <a:pt x="222" y="70"/>
                </a:lnTo>
                <a:lnTo>
                  <a:pt x="216" y="68"/>
                </a:lnTo>
                <a:lnTo>
                  <a:pt x="212" y="64"/>
                </a:lnTo>
                <a:lnTo>
                  <a:pt x="206" y="64"/>
                </a:lnTo>
                <a:lnTo>
                  <a:pt x="204" y="68"/>
                </a:lnTo>
                <a:lnTo>
                  <a:pt x="202" y="72"/>
                </a:lnTo>
                <a:lnTo>
                  <a:pt x="200" y="76"/>
                </a:lnTo>
                <a:lnTo>
                  <a:pt x="196" y="78"/>
                </a:lnTo>
                <a:lnTo>
                  <a:pt x="190" y="80"/>
                </a:lnTo>
                <a:lnTo>
                  <a:pt x="196" y="82"/>
                </a:lnTo>
                <a:lnTo>
                  <a:pt x="198" y="86"/>
                </a:lnTo>
                <a:lnTo>
                  <a:pt x="200" y="90"/>
                </a:lnTo>
                <a:lnTo>
                  <a:pt x="200" y="94"/>
                </a:lnTo>
                <a:lnTo>
                  <a:pt x="198" y="98"/>
                </a:lnTo>
                <a:lnTo>
                  <a:pt x="194" y="102"/>
                </a:lnTo>
                <a:lnTo>
                  <a:pt x="186" y="102"/>
                </a:lnTo>
                <a:lnTo>
                  <a:pt x="172" y="100"/>
                </a:lnTo>
                <a:lnTo>
                  <a:pt x="162" y="100"/>
                </a:lnTo>
                <a:lnTo>
                  <a:pt x="164" y="102"/>
                </a:lnTo>
                <a:lnTo>
                  <a:pt x="166" y="106"/>
                </a:lnTo>
                <a:lnTo>
                  <a:pt x="168" y="110"/>
                </a:lnTo>
                <a:lnTo>
                  <a:pt x="154" y="110"/>
                </a:lnTo>
                <a:lnTo>
                  <a:pt x="140" y="110"/>
                </a:lnTo>
                <a:lnTo>
                  <a:pt x="140" y="114"/>
                </a:lnTo>
                <a:lnTo>
                  <a:pt x="142" y="116"/>
                </a:lnTo>
                <a:lnTo>
                  <a:pt x="136" y="118"/>
                </a:lnTo>
                <a:lnTo>
                  <a:pt x="130" y="118"/>
                </a:lnTo>
                <a:lnTo>
                  <a:pt x="124" y="118"/>
                </a:lnTo>
                <a:lnTo>
                  <a:pt x="126" y="122"/>
                </a:lnTo>
                <a:lnTo>
                  <a:pt x="126" y="126"/>
                </a:lnTo>
                <a:lnTo>
                  <a:pt x="126" y="130"/>
                </a:lnTo>
                <a:lnTo>
                  <a:pt x="128" y="134"/>
                </a:lnTo>
                <a:lnTo>
                  <a:pt x="116" y="136"/>
                </a:lnTo>
                <a:lnTo>
                  <a:pt x="106" y="140"/>
                </a:lnTo>
                <a:lnTo>
                  <a:pt x="96" y="144"/>
                </a:lnTo>
                <a:lnTo>
                  <a:pt x="82" y="142"/>
                </a:lnTo>
                <a:lnTo>
                  <a:pt x="88" y="146"/>
                </a:lnTo>
                <a:lnTo>
                  <a:pt x="92" y="148"/>
                </a:lnTo>
                <a:lnTo>
                  <a:pt x="92" y="152"/>
                </a:lnTo>
                <a:lnTo>
                  <a:pt x="92" y="156"/>
                </a:lnTo>
                <a:lnTo>
                  <a:pt x="88" y="160"/>
                </a:lnTo>
                <a:lnTo>
                  <a:pt x="84" y="164"/>
                </a:lnTo>
                <a:lnTo>
                  <a:pt x="78" y="166"/>
                </a:lnTo>
                <a:lnTo>
                  <a:pt x="74" y="168"/>
                </a:lnTo>
                <a:lnTo>
                  <a:pt x="68" y="170"/>
                </a:lnTo>
                <a:lnTo>
                  <a:pt x="62" y="172"/>
                </a:lnTo>
                <a:lnTo>
                  <a:pt x="58" y="172"/>
                </a:lnTo>
                <a:lnTo>
                  <a:pt x="64" y="174"/>
                </a:lnTo>
                <a:lnTo>
                  <a:pt x="68" y="176"/>
                </a:lnTo>
                <a:lnTo>
                  <a:pt x="72" y="180"/>
                </a:lnTo>
                <a:lnTo>
                  <a:pt x="76" y="182"/>
                </a:lnTo>
                <a:lnTo>
                  <a:pt x="78" y="184"/>
                </a:lnTo>
                <a:lnTo>
                  <a:pt x="78" y="190"/>
                </a:lnTo>
                <a:lnTo>
                  <a:pt x="78" y="194"/>
                </a:lnTo>
                <a:lnTo>
                  <a:pt x="76" y="202"/>
                </a:lnTo>
                <a:lnTo>
                  <a:pt x="70" y="204"/>
                </a:lnTo>
                <a:lnTo>
                  <a:pt x="62" y="204"/>
                </a:lnTo>
                <a:lnTo>
                  <a:pt x="54" y="204"/>
                </a:lnTo>
                <a:lnTo>
                  <a:pt x="60" y="214"/>
                </a:lnTo>
                <a:lnTo>
                  <a:pt x="60" y="224"/>
                </a:lnTo>
                <a:lnTo>
                  <a:pt x="56" y="236"/>
                </a:lnTo>
                <a:lnTo>
                  <a:pt x="56" y="248"/>
                </a:lnTo>
                <a:lnTo>
                  <a:pt x="46" y="248"/>
                </a:lnTo>
                <a:lnTo>
                  <a:pt x="34" y="248"/>
                </a:lnTo>
                <a:lnTo>
                  <a:pt x="38" y="250"/>
                </a:lnTo>
                <a:lnTo>
                  <a:pt x="42" y="254"/>
                </a:lnTo>
                <a:lnTo>
                  <a:pt x="44" y="260"/>
                </a:lnTo>
                <a:lnTo>
                  <a:pt x="44" y="268"/>
                </a:lnTo>
                <a:lnTo>
                  <a:pt x="42" y="272"/>
                </a:lnTo>
                <a:lnTo>
                  <a:pt x="38" y="276"/>
                </a:lnTo>
                <a:lnTo>
                  <a:pt x="34" y="278"/>
                </a:lnTo>
                <a:lnTo>
                  <a:pt x="28" y="280"/>
                </a:lnTo>
                <a:lnTo>
                  <a:pt x="24" y="280"/>
                </a:lnTo>
                <a:lnTo>
                  <a:pt x="18" y="282"/>
                </a:lnTo>
                <a:lnTo>
                  <a:pt x="24" y="284"/>
                </a:lnTo>
                <a:lnTo>
                  <a:pt x="26" y="288"/>
                </a:lnTo>
                <a:lnTo>
                  <a:pt x="26" y="292"/>
                </a:lnTo>
                <a:lnTo>
                  <a:pt x="24" y="296"/>
                </a:lnTo>
                <a:lnTo>
                  <a:pt x="18" y="300"/>
                </a:lnTo>
                <a:lnTo>
                  <a:pt x="28" y="302"/>
                </a:lnTo>
                <a:lnTo>
                  <a:pt x="38" y="306"/>
                </a:lnTo>
                <a:lnTo>
                  <a:pt x="38" y="312"/>
                </a:lnTo>
                <a:lnTo>
                  <a:pt x="34" y="316"/>
                </a:lnTo>
                <a:lnTo>
                  <a:pt x="28" y="320"/>
                </a:lnTo>
                <a:lnTo>
                  <a:pt x="24" y="322"/>
                </a:lnTo>
                <a:lnTo>
                  <a:pt x="18" y="326"/>
                </a:lnTo>
                <a:lnTo>
                  <a:pt x="12" y="330"/>
                </a:lnTo>
                <a:lnTo>
                  <a:pt x="8" y="334"/>
                </a:lnTo>
                <a:lnTo>
                  <a:pt x="12" y="336"/>
                </a:lnTo>
                <a:lnTo>
                  <a:pt x="18" y="338"/>
                </a:lnTo>
                <a:lnTo>
                  <a:pt x="22" y="338"/>
                </a:lnTo>
                <a:lnTo>
                  <a:pt x="20" y="342"/>
                </a:lnTo>
                <a:lnTo>
                  <a:pt x="18" y="344"/>
                </a:lnTo>
                <a:lnTo>
                  <a:pt x="14" y="348"/>
                </a:lnTo>
                <a:lnTo>
                  <a:pt x="12" y="350"/>
                </a:lnTo>
                <a:lnTo>
                  <a:pt x="16" y="352"/>
                </a:lnTo>
                <a:lnTo>
                  <a:pt x="22" y="354"/>
                </a:lnTo>
                <a:lnTo>
                  <a:pt x="26" y="356"/>
                </a:lnTo>
                <a:lnTo>
                  <a:pt x="24" y="358"/>
                </a:lnTo>
                <a:lnTo>
                  <a:pt x="22" y="362"/>
                </a:lnTo>
                <a:lnTo>
                  <a:pt x="32" y="364"/>
                </a:lnTo>
                <a:lnTo>
                  <a:pt x="44" y="368"/>
                </a:lnTo>
                <a:lnTo>
                  <a:pt x="22" y="382"/>
                </a:lnTo>
                <a:lnTo>
                  <a:pt x="0" y="394"/>
                </a:lnTo>
                <a:lnTo>
                  <a:pt x="6" y="396"/>
                </a:lnTo>
                <a:lnTo>
                  <a:pt x="14" y="398"/>
                </a:lnTo>
                <a:lnTo>
                  <a:pt x="20" y="402"/>
                </a:lnTo>
                <a:lnTo>
                  <a:pt x="24" y="406"/>
                </a:lnTo>
                <a:lnTo>
                  <a:pt x="22" y="408"/>
                </a:lnTo>
                <a:lnTo>
                  <a:pt x="20" y="410"/>
                </a:lnTo>
                <a:lnTo>
                  <a:pt x="16" y="412"/>
                </a:lnTo>
                <a:lnTo>
                  <a:pt x="22" y="414"/>
                </a:lnTo>
                <a:lnTo>
                  <a:pt x="28" y="416"/>
                </a:lnTo>
                <a:lnTo>
                  <a:pt x="30" y="420"/>
                </a:lnTo>
                <a:lnTo>
                  <a:pt x="32" y="424"/>
                </a:lnTo>
                <a:lnTo>
                  <a:pt x="32" y="428"/>
                </a:lnTo>
                <a:lnTo>
                  <a:pt x="28" y="434"/>
                </a:lnTo>
                <a:lnTo>
                  <a:pt x="32" y="434"/>
                </a:lnTo>
                <a:lnTo>
                  <a:pt x="34" y="434"/>
                </a:lnTo>
                <a:lnTo>
                  <a:pt x="34" y="440"/>
                </a:lnTo>
                <a:lnTo>
                  <a:pt x="30" y="442"/>
                </a:lnTo>
                <a:lnTo>
                  <a:pt x="26" y="446"/>
                </a:lnTo>
                <a:lnTo>
                  <a:pt x="22" y="448"/>
                </a:lnTo>
                <a:lnTo>
                  <a:pt x="20" y="452"/>
                </a:lnTo>
                <a:lnTo>
                  <a:pt x="16" y="456"/>
                </a:lnTo>
                <a:lnTo>
                  <a:pt x="22" y="454"/>
                </a:lnTo>
                <a:lnTo>
                  <a:pt x="28" y="456"/>
                </a:lnTo>
                <a:lnTo>
                  <a:pt x="34" y="458"/>
                </a:lnTo>
                <a:lnTo>
                  <a:pt x="40" y="460"/>
                </a:lnTo>
                <a:lnTo>
                  <a:pt x="44" y="464"/>
                </a:lnTo>
                <a:lnTo>
                  <a:pt x="40" y="468"/>
                </a:lnTo>
                <a:lnTo>
                  <a:pt x="38" y="472"/>
                </a:lnTo>
                <a:lnTo>
                  <a:pt x="34" y="476"/>
                </a:lnTo>
                <a:lnTo>
                  <a:pt x="40" y="478"/>
                </a:lnTo>
                <a:lnTo>
                  <a:pt x="44" y="482"/>
                </a:lnTo>
                <a:lnTo>
                  <a:pt x="48" y="486"/>
                </a:lnTo>
                <a:lnTo>
                  <a:pt x="48" y="490"/>
                </a:lnTo>
                <a:lnTo>
                  <a:pt x="48" y="496"/>
                </a:lnTo>
                <a:lnTo>
                  <a:pt x="54" y="496"/>
                </a:lnTo>
                <a:lnTo>
                  <a:pt x="60" y="498"/>
                </a:lnTo>
                <a:lnTo>
                  <a:pt x="64" y="500"/>
                </a:lnTo>
                <a:lnTo>
                  <a:pt x="66" y="504"/>
                </a:lnTo>
                <a:lnTo>
                  <a:pt x="66" y="508"/>
                </a:lnTo>
                <a:lnTo>
                  <a:pt x="66" y="514"/>
                </a:lnTo>
                <a:lnTo>
                  <a:pt x="62" y="520"/>
                </a:lnTo>
                <a:lnTo>
                  <a:pt x="68" y="524"/>
                </a:lnTo>
                <a:lnTo>
                  <a:pt x="72" y="528"/>
                </a:lnTo>
                <a:lnTo>
                  <a:pt x="74" y="534"/>
                </a:lnTo>
                <a:lnTo>
                  <a:pt x="76" y="540"/>
                </a:lnTo>
                <a:lnTo>
                  <a:pt x="76" y="546"/>
                </a:lnTo>
                <a:lnTo>
                  <a:pt x="96" y="546"/>
                </a:lnTo>
                <a:lnTo>
                  <a:pt x="118" y="544"/>
                </a:lnTo>
                <a:lnTo>
                  <a:pt x="114" y="552"/>
                </a:lnTo>
                <a:lnTo>
                  <a:pt x="112" y="558"/>
                </a:lnTo>
                <a:lnTo>
                  <a:pt x="110" y="566"/>
                </a:lnTo>
                <a:lnTo>
                  <a:pt x="108" y="572"/>
                </a:lnTo>
                <a:lnTo>
                  <a:pt x="114" y="572"/>
                </a:lnTo>
                <a:lnTo>
                  <a:pt x="120" y="572"/>
                </a:lnTo>
                <a:lnTo>
                  <a:pt x="126" y="572"/>
                </a:lnTo>
                <a:lnTo>
                  <a:pt x="122" y="578"/>
                </a:lnTo>
                <a:lnTo>
                  <a:pt x="118" y="584"/>
                </a:lnTo>
                <a:lnTo>
                  <a:pt x="116" y="592"/>
                </a:lnTo>
                <a:lnTo>
                  <a:pt x="122" y="592"/>
                </a:lnTo>
                <a:lnTo>
                  <a:pt x="128" y="592"/>
                </a:lnTo>
                <a:lnTo>
                  <a:pt x="136" y="592"/>
                </a:lnTo>
                <a:lnTo>
                  <a:pt x="134" y="594"/>
                </a:lnTo>
                <a:lnTo>
                  <a:pt x="132" y="598"/>
                </a:lnTo>
                <a:lnTo>
                  <a:pt x="130" y="602"/>
                </a:lnTo>
                <a:lnTo>
                  <a:pt x="128" y="604"/>
                </a:lnTo>
                <a:lnTo>
                  <a:pt x="144" y="606"/>
                </a:lnTo>
                <a:lnTo>
                  <a:pt x="156" y="610"/>
                </a:lnTo>
                <a:lnTo>
                  <a:pt x="164" y="622"/>
                </a:lnTo>
                <a:lnTo>
                  <a:pt x="162" y="620"/>
                </a:lnTo>
                <a:lnTo>
                  <a:pt x="160" y="618"/>
                </a:lnTo>
                <a:lnTo>
                  <a:pt x="164" y="614"/>
                </a:lnTo>
                <a:lnTo>
                  <a:pt x="168" y="614"/>
                </a:lnTo>
                <a:lnTo>
                  <a:pt x="170" y="614"/>
                </a:lnTo>
                <a:lnTo>
                  <a:pt x="172" y="614"/>
                </a:lnTo>
                <a:lnTo>
                  <a:pt x="174" y="618"/>
                </a:lnTo>
                <a:lnTo>
                  <a:pt x="174" y="620"/>
                </a:lnTo>
                <a:lnTo>
                  <a:pt x="176" y="624"/>
                </a:lnTo>
                <a:lnTo>
                  <a:pt x="178" y="628"/>
                </a:lnTo>
                <a:lnTo>
                  <a:pt x="178" y="630"/>
                </a:lnTo>
                <a:lnTo>
                  <a:pt x="180" y="632"/>
                </a:lnTo>
                <a:lnTo>
                  <a:pt x="184" y="634"/>
                </a:lnTo>
                <a:lnTo>
                  <a:pt x="188" y="636"/>
                </a:lnTo>
                <a:lnTo>
                  <a:pt x="190" y="636"/>
                </a:lnTo>
                <a:lnTo>
                  <a:pt x="194" y="638"/>
                </a:lnTo>
                <a:lnTo>
                  <a:pt x="198" y="638"/>
                </a:lnTo>
                <a:lnTo>
                  <a:pt x="200" y="640"/>
                </a:lnTo>
                <a:lnTo>
                  <a:pt x="202" y="644"/>
                </a:lnTo>
                <a:lnTo>
                  <a:pt x="204" y="648"/>
                </a:lnTo>
                <a:lnTo>
                  <a:pt x="206" y="646"/>
                </a:lnTo>
                <a:lnTo>
                  <a:pt x="210" y="646"/>
                </a:lnTo>
                <a:lnTo>
                  <a:pt x="212" y="644"/>
                </a:lnTo>
                <a:lnTo>
                  <a:pt x="216" y="648"/>
                </a:lnTo>
                <a:lnTo>
                  <a:pt x="220" y="654"/>
                </a:lnTo>
                <a:lnTo>
                  <a:pt x="222" y="658"/>
                </a:lnTo>
                <a:lnTo>
                  <a:pt x="224" y="654"/>
                </a:lnTo>
                <a:lnTo>
                  <a:pt x="228" y="650"/>
                </a:lnTo>
                <a:lnTo>
                  <a:pt x="232" y="652"/>
                </a:lnTo>
                <a:lnTo>
                  <a:pt x="234" y="654"/>
                </a:lnTo>
                <a:lnTo>
                  <a:pt x="238" y="656"/>
                </a:lnTo>
                <a:lnTo>
                  <a:pt x="238" y="662"/>
                </a:lnTo>
                <a:lnTo>
                  <a:pt x="240" y="666"/>
                </a:lnTo>
                <a:lnTo>
                  <a:pt x="252" y="662"/>
                </a:lnTo>
                <a:lnTo>
                  <a:pt x="262" y="666"/>
                </a:lnTo>
                <a:lnTo>
                  <a:pt x="270" y="674"/>
                </a:lnTo>
                <a:lnTo>
                  <a:pt x="276" y="686"/>
                </a:lnTo>
                <a:lnTo>
                  <a:pt x="274" y="678"/>
                </a:lnTo>
                <a:lnTo>
                  <a:pt x="276" y="674"/>
                </a:lnTo>
                <a:lnTo>
                  <a:pt x="278" y="670"/>
                </a:lnTo>
                <a:lnTo>
                  <a:pt x="280" y="668"/>
                </a:lnTo>
                <a:lnTo>
                  <a:pt x="284" y="666"/>
                </a:lnTo>
                <a:lnTo>
                  <a:pt x="288" y="668"/>
                </a:lnTo>
                <a:lnTo>
                  <a:pt x="292" y="672"/>
                </a:lnTo>
                <a:lnTo>
                  <a:pt x="296" y="678"/>
                </a:lnTo>
                <a:lnTo>
                  <a:pt x="294" y="674"/>
                </a:lnTo>
                <a:lnTo>
                  <a:pt x="294" y="674"/>
                </a:lnTo>
                <a:lnTo>
                  <a:pt x="296" y="674"/>
                </a:lnTo>
                <a:lnTo>
                  <a:pt x="298" y="674"/>
                </a:lnTo>
                <a:lnTo>
                  <a:pt x="300" y="676"/>
                </a:lnTo>
                <a:lnTo>
                  <a:pt x="302" y="680"/>
                </a:lnTo>
                <a:lnTo>
                  <a:pt x="304" y="682"/>
                </a:lnTo>
                <a:lnTo>
                  <a:pt x="304" y="686"/>
                </a:lnTo>
                <a:lnTo>
                  <a:pt x="310" y="682"/>
                </a:lnTo>
                <a:lnTo>
                  <a:pt x="318" y="680"/>
                </a:lnTo>
                <a:lnTo>
                  <a:pt x="324" y="678"/>
                </a:lnTo>
                <a:lnTo>
                  <a:pt x="326" y="682"/>
                </a:lnTo>
                <a:lnTo>
                  <a:pt x="328" y="684"/>
                </a:lnTo>
                <a:lnTo>
                  <a:pt x="330" y="688"/>
                </a:lnTo>
                <a:lnTo>
                  <a:pt x="330" y="692"/>
                </a:lnTo>
                <a:lnTo>
                  <a:pt x="332" y="686"/>
                </a:lnTo>
                <a:lnTo>
                  <a:pt x="332" y="684"/>
                </a:lnTo>
                <a:lnTo>
                  <a:pt x="334" y="682"/>
                </a:lnTo>
                <a:lnTo>
                  <a:pt x="338" y="684"/>
                </a:lnTo>
                <a:lnTo>
                  <a:pt x="340" y="684"/>
                </a:lnTo>
                <a:lnTo>
                  <a:pt x="344" y="688"/>
                </a:lnTo>
                <a:lnTo>
                  <a:pt x="346" y="690"/>
                </a:lnTo>
                <a:lnTo>
                  <a:pt x="350" y="694"/>
                </a:lnTo>
                <a:lnTo>
                  <a:pt x="352" y="698"/>
                </a:lnTo>
                <a:lnTo>
                  <a:pt x="356" y="702"/>
                </a:lnTo>
                <a:lnTo>
                  <a:pt x="358" y="706"/>
                </a:lnTo>
                <a:lnTo>
                  <a:pt x="360" y="708"/>
                </a:lnTo>
                <a:lnTo>
                  <a:pt x="364" y="700"/>
                </a:lnTo>
                <a:lnTo>
                  <a:pt x="370" y="700"/>
                </a:lnTo>
                <a:lnTo>
                  <a:pt x="378" y="704"/>
                </a:lnTo>
                <a:lnTo>
                  <a:pt x="386" y="712"/>
                </a:lnTo>
                <a:lnTo>
                  <a:pt x="392" y="718"/>
                </a:lnTo>
                <a:lnTo>
                  <a:pt x="386" y="714"/>
                </a:lnTo>
                <a:lnTo>
                  <a:pt x="384" y="710"/>
                </a:lnTo>
                <a:lnTo>
                  <a:pt x="382" y="706"/>
                </a:lnTo>
                <a:lnTo>
                  <a:pt x="382" y="702"/>
                </a:lnTo>
                <a:lnTo>
                  <a:pt x="384" y="696"/>
                </a:lnTo>
                <a:lnTo>
                  <a:pt x="386" y="692"/>
                </a:lnTo>
                <a:lnTo>
                  <a:pt x="390" y="690"/>
                </a:lnTo>
                <a:lnTo>
                  <a:pt x="394" y="686"/>
                </a:lnTo>
                <a:lnTo>
                  <a:pt x="398" y="686"/>
                </a:lnTo>
                <a:lnTo>
                  <a:pt x="404" y="688"/>
                </a:lnTo>
                <a:lnTo>
                  <a:pt x="408" y="690"/>
                </a:lnTo>
                <a:lnTo>
                  <a:pt x="412" y="696"/>
                </a:lnTo>
                <a:lnTo>
                  <a:pt x="414" y="692"/>
                </a:lnTo>
                <a:lnTo>
                  <a:pt x="414" y="690"/>
                </a:lnTo>
                <a:lnTo>
                  <a:pt x="418" y="688"/>
                </a:lnTo>
                <a:lnTo>
                  <a:pt x="420" y="686"/>
                </a:lnTo>
                <a:lnTo>
                  <a:pt x="424" y="686"/>
                </a:lnTo>
                <a:lnTo>
                  <a:pt x="428" y="688"/>
                </a:lnTo>
                <a:lnTo>
                  <a:pt x="432" y="690"/>
                </a:lnTo>
                <a:lnTo>
                  <a:pt x="434" y="694"/>
                </a:lnTo>
                <a:lnTo>
                  <a:pt x="438" y="682"/>
                </a:lnTo>
                <a:lnTo>
                  <a:pt x="450" y="676"/>
                </a:lnTo>
                <a:lnTo>
                  <a:pt x="462" y="674"/>
                </a:lnTo>
                <a:lnTo>
                  <a:pt x="472" y="680"/>
                </a:lnTo>
                <a:lnTo>
                  <a:pt x="482" y="672"/>
                </a:lnTo>
                <a:lnTo>
                  <a:pt x="494" y="666"/>
                </a:lnTo>
                <a:lnTo>
                  <a:pt x="504" y="660"/>
                </a:lnTo>
                <a:lnTo>
                  <a:pt x="506" y="658"/>
                </a:lnTo>
                <a:lnTo>
                  <a:pt x="508" y="656"/>
                </a:lnTo>
                <a:lnTo>
                  <a:pt x="508" y="654"/>
                </a:lnTo>
                <a:lnTo>
                  <a:pt x="510" y="654"/>
                </a:lnTo>
                <a:lnTo>
                  <a:pt x="514" y="652"/>
                </a:lnTo>
                <a:lnTo>
                  <a:pt x="520" y="652"/>
                </a:lnTo>
                <a:lnTo>
                  <a:pt x="524" y="652"/>
                </a:lnTo>
                <a:lnTo>
                  <a:pt x="528" y="654"/>
                </a:lnTo>
                <a:lnTo>
                  <a:pt x="534" y="656"/>
                </a:lnTo>
                <a:lnTo>
                  <a:pt x="540" y="658"/>
                </a:lnTo>
                <a:lnTo>
                  <a:pt x="538" y="654"/>
                </a:lnTo>
                <a:lnTo>
                  <a:pt x="538" y="652"/>
                </a:lnTo>
                <a:lnTo>
                  <a:pt x="538" y="648"/>
                </a:lnTo>
                <a:lnTo>
                  <a:pt x="550" y="648"/>
                </a:lnTo>
                <a:lnTo>
                  <a:pt x="562" y="650"/>
                </a:lnTo>
                <a:lnTo>
                  <a:pt x="558" y="648"/>
                </a:lnTo>
                <a:lnTo>
                  <a:pt x="552" y="646"/>
                </a:lnTo>
                <a:lnTo>
                  <a:pt x="550" y="644"/>
                </a:lnTo>
                <a:lnTo>
                  <a:pt x="546" y="640"/>
                </a:lnTo>
                <a:lnTo>
                  <a:pt x="544" y="634"/>
                </a:lnTo>
                <a:lnTo>
                  <a:pt x="544" y="628"/>
                </a:lnTo>
                <a:lnTo>
                  <a:pt x="546" y="622"/>
                </a:lnTo>
                <a:lnTo>
                  <a:pt x="548" y="616"/>
                </a:lnTo>
                <a:lnTo>
                  <a:pt x="552" y="614"/>
                </a:lnTo>
                <a:lnTo>
                  <a:pt x="558" y="612"/>
                </a:lnTo>
                <a:lnTo>
                  <a:pt x="564" y="612"/>
                </a:lnTo>
                <a:lnTo>
                  <a:pt x="570" y="612"/>
                </a:lnTo>
                <a:lnTo>
                  <a:pt x="576" y="612"/>
                </a:lnTo>
                <a:lnTo>
                  <a:pt x="572" y="608"/>
                </a:lnTo>
                <a:lnTo>
                  <a:pt x="572" y="606"/>
                </a:lnTo>
                <a:lnTo>
                  <a:pt x="570" y="602"/>
                </a:lnTo>
                <a:lnTo>
                  <a:pt x="570" y="598"/>
                </a:lnTo>
                <a:lnTo>
                  <a:pt x="584" y="600"/>
                </a:lnTo>
                <a:lnTo>
                  <a:pt x="592" y="598"/>
                </a:lnTo>
                <a:lnTo>
                  <a:pt x="600" y="594"/>
                </a:lnTo>
                <a:lnTo>
                  <a:pt x="612" y="586"/>
                </a:lnTo>
                <a:lnTo>
                  <a:pt x="614" y="582"/>
                </a:lnTo>
                <a:lnTo>
                  <a:pt x="620" y="580"/>
                </a:lnTo>
                <a:lnTo>
                  <a:pt x="624" y="580"/>
                </a:lnTo>
                <a:lnTo>
                  <a:pt x="626" y="576"/>
                </a:lnTo>
                <a:lnTo>
                  <a:pt x="628" y="572"/>
                </a:lnTo>
                <a:lnTo>
                  <a:pt x="628" y="568"/>
                </a:lnTo>
                <a:lnTo>
                  <a:pt x="628" y="562"/>
                </a:lnTo>
                <a:lnTo>
                  <a:pt x="628" y="558"/>
                </a:lnTo>
                <a:lnTo>
                  <a:pt x="630" y="554"/>
                </a:lnTo>
                <a:lnTo>
                  <a:pt x="626" y="552"/>
                </a:lnTo>
                <a:lnTo>
                  <a:pt x="622" y="548"/>
                </a:lnTo>
                <a:lnTo>
                  <a:pt x="620" y="548"/>
                </a:lnTo>
                <a:lnTo>
                  <a:pt x="630" y="536"/>
                </a:lnTo>
                <a:lnTo>
                  <a:pt x="642" y="532"/>
                </a:lnTo>
                <a:lnTo>
                  <a:pt x="656" y="534"/>
                </a:lnTo>
                <a:lnTo>
                  <a:pt x="656" y="530"/>
                </a:lnTo>
                <a:lnTo>
                  <a:pt x="656" y="524"/>
                </a:lnTo>
                <a:lnTo>
                  <a:pt x="656" y="520"/>
                </a:lnTo>
                <a:lnTo>
                  <a:pt x="658" y="516"/>
                </a:lnTo>
                <a:lnTo>
                  <a:pt x="658" y="512"/>
                </a:lnTo>
                <a:lnTo>
                  <a:pt x="662" y="510"/>
                </a:lnTo>
                <a:lnTo>
                  <a:pt x="666" y="508"/>
                </a:lnTo>
                <a:lnTo>
                  <a:pt x="672" y="508"/>
                </a:lnTo>
                <a:lnTo>
                  <a:pt x="674" y="502"/>
                </a:lnTo>
                <a:lnTo>
                  <a:pt x="676" y="498"/>
                </a:lnTo>
                <a:lnTo>
                  <a:pt x="678" y="494"/>
                </a:lnTo>
                <a:lnTo>
                  <a:pt x="682" y="492"/>
                </a:lnTo>
                <a:lnTo>
                  <a:pt x="684" y="490"/>
                </a:lnTo>
                <a:lnTo>
                  <a:pt x="688" y="490"/>
                </a:lnTo>
                <a:lnTo>
                  <a:pt x="692" y="488"/>
                </a:lnTo>
                <a:lnTo>
                  <a:pt x="696" y="484"/>
                </a:lnTo>
                <a:lnTo>
                  <a:pt x="698" y="482"/>
                </a:lnTo>
                <a:lnTo>
                  <a:pt x="694" y="478"/>
                </a:lnTo>
                <a:lnTo>
                  <a:pt x="690" y="476"/>
                </a:lnTo>
                <a:lnTo>
                  <a:pt x="688" y="472"/>
                </a:lnTo>
                <a:lnTo>
                  <a:pt x="692" y="466"/>
                </a:lnTo>
                <a:lnTo>
                  <a:pt x="700" y="462"/>
                </a:lnTo>
                <a:lnTo>
                  <a:pt x="708" y="458"/>
                </a:lnTo>
                <a:lnTo>
                  <a:pt x="714" y="452"/>
                </a:lnTo>
                <a:lnTo>
                  <a:pt x="704" y="446"/>
                </a:lnTo>
                <a:lnTo>
                  <a:pt x="700" y="436"/>
                </a:lnTo>
                <a:lnTo>
                  <a:pt x="700" y="424"/>
                </a:lnTo>
                <a:lnTo>
                  <a:pt x="708" y="414"/>
                </a:lnTo>
                <a:lnTo>
                  <a:pt x="702" y="412"/>
                </a:lnTo>
                <a:lnTo>
                  <a:pt x="696" y="410"/>
                </a:lnTo>
                <a:lnTo>
                  <a:pt x="692" y="408"/>
                </a:lnTo>
                <a:lnTo>
                  <a:pt x="706" y="402"/>
                </a:lnTo>
                <a:lnTo>
                  <a:pt x="712" y="398"/>
                </a:lnTo>
                <a:lnTo>
                  <a:pt x="714" y="392"/>
                </a:lnTo>
                <a:lnTo>
                  <a:pt x="716" y="382"/>
                </a:lnTo>
                <a:lnTo>
                  <a:pt x="718" y="370"/>
                </a:lnTo>
                <a:lnTo>
                  <a:pt x="724" y="362"/>
                </a:lnTo>
                <a:lnTo>
                  <a:pt x="728" y="356"/>
                </a:lnTo>
                <a:lnTo>
                  <a:pt x="734" y="352"/>
                </a:lnTo>
                <a:lnTo>
                  <a:pt x="736" y="348"/>
                </a:lnTo>
                <a:lnTo>
                  <a:pt x="736" y="342"/>
                </a:lnTo>
                <a:lnTo>
                  <a:pt x="732" y="332"/>
                </a:lnTo>
                <a:lnTo>
                  <a:pt x="736" y="330"/>
                </a:lnTo>
                <a:lnTo>
                  <a:pt x="742" y="328"/>
                </a:lnTo>
                <a:lnTo>
                  <a:pt x="736" y="326"/>
                </a:lnTo>
                <a:lnTo>
                  <a:pt x="730" y="322"/>
                </a:lnTo>
                <a:lnTo>
                  <a:pt x="722" y="320"/>
                </a:lnTo>
                <a:lnTo>
                  <a:pt x="718" y="316"/>
                </a:lnTo>
                <a:lnTo>
                  <a:pt x="714" y="312"/>
                </a:lnTo>
                <a:lnTo>
                  <a:pt x="710" y="306"/>
                </a:lnTo>
                <a:lnTo>
                  <a:pt x="716" y="306"/>
                </a:lnTo>
                <a:lnTo>
                  <a:pt x="720" y="302"/>
                </a:lnTo>
                <a:lnTo>
                  <a:pt x="726" y="302"/>
                </a:lnTo>
                <a:lnTo>
                  <a:pt x="722" y="298"/>
                </a:lnTo>
                <a:lnTo>
                  <a:pt x="718" y="296"/>
                </a:lnTo>
                <a:lnTo>
                  <a:pt x="714" y="294"/>
                </a:lnTo>
                <a:lnTo>
                  <a:pt x="710" y="292"/>
                </a:lnTo>
                <a:lnTo>
                  <a:pt x="706" y="290"/>
                </a:lnTo>
                <a:lnTo>
                  <a:pt x="702" y="286"/>
                </a:lnTo>
                <a:lnTo>
                  <a:pt x="706" y="284"/>
                </a:lnTo>
                <a:lnTo>
                  <a:pt x="708" y="282"/>
                </a:lnTo>
                <a:lnTo>
                  <a:pt x="708" y="276"/>
                </a:lnTo>
                <a:lnTo>
                  <a:pt x="704" y="272"/>
                </a:lnTo>
                <a:lnTo>
                  <a:pt x="700" y="268"/>
                </a:lnTo>
                <a:lnTo>
                  <a:pt x="694" y="268"/>
                </a:lnTo>
                <a:lnTo>
                  <a:pt x="698" y="258"/>
                </a:lnTo>
                <a:lnTo>
                  <a:pt x="704" y="248"/>
                </a:lnTo>
                <a:lnTo>
                  <a:pt x="710" y="238"/>
                </a:lnTo>
                <a:lnTo>
                  <a:pt x="700" y="250"/>
                </a:lnTo>
                <a:lnTo>
                  <a:pt x="694" y="252"/>
                </a:lnTo>
                <a:lnTo>
                  <a:pt x="690" y="250"/>
                </a:lnTo>
                <a:lnTo>
                  <a:pt x="682" y="244"/>
                </a:lnTo>
                <a:lnTo>
                  <a:pt x="672" y="234"/>
                </a:lnTo>
                <a:lnTo>
                  <a:pt x="680" y="222"/>
                </a:lnTo>
                <a:lnTo>
                  <a:pt x="678" y="212"/>
                </a:lnTo>
                <a:lnTo>
                  <a:pt x="672" y="206"/>
                </a:lnTo>
                <a:lnTo>
                  <a:pt x="662" y="202"/>
                </a:lnTo>
                <a:lnTo>
                  <a:pt x="650" y="202"/>
                </a:lnTo>
                <a:lnTo>
                  <a:pt x="654" y="198"/>
                </a:lnTo>
                <a:lnTo>
                  <a:pt x="658" y="196"/>
                </a:lnTo>
                <a:lnTo>
                  <a:pt x="662" y="192"/>
                </a:lnTo>
                <a:lnTo>
                  <a:pt x="664" y="188"/>
                </a:lnTo>
                <a:lnTo>
                  <a:pt x="660" y="184"/>
                </a:lnTo>
                <a:lnTo>
                  <a:pt x="654" y="182"/>
                </a:lnTo>
                <a:lnTo>
                  <a:pt x="650" y="180"/>
                </a:lnTo>
                <a:lnTo>
                  <a:pt x="648" y="184"/>
                </a:lnTo>
                <a:lnTo>
                  <a:pt x="646" y="190"/>
                </a:lnTo>
                <a:lnTo>
                  <a:pt x="644" y="192"/>
                </a:lnTo>
                <a:lnTo>
                  <a:pt x="640" y="196"/>
                </a:lnTo>
                <a:lnTo>
                  <a:pt x="640" y="184"/>
                </a:lnTo>
                <a:lnTo>
                  <a:pt x="640" y="172"/>
                </a:lnTo>
                <a:lnTo>
                  <a:pt x="638" y="162"/>
                </a:lnTo>
                <a:lnTo>
                  <a:pt x="632" y="154"/>
                </a:lnTo>
                <a:lnTo>
                  <a:pt x="622" y="152"/>
                </a:lnTo>
                <a:lnTo>
                  <a:pt x="622" y="146"/>
                </a:lnTo>
                <a:lnTo>
                  <a:pt x="622" y="140"/>
                </a:lnTo>
                <a:lnTo>
                  <a:pt x="622" y="134"/>
                </a:lnTo>
                <a:lnTo>
                  <a:pt x="622" y="128"/>
                </a:lnTo>
                <a:lnTo>
                  <a:pt x="618" y="110"/>
                </a:lnTo>
                <a:lnTo>
                  <a:pt x="614" y="94"/>
                </a:lnTo>
                <a:lnTo>
                  <a:pt x="612" y="98"/>
                </a:lnTo>
                <a:lnTo>
                  <a:pt x="612" y="104"/>
                </a:lnTo>
                <a:lnTo>
                  <a:pt x="610" y="108"/>
                </a:lnTo>
                <a:lnTo>
                  <a:pt x="608" y="114"/>
                </a:lnTo>
                <a:lnTo>
                  <a:pt x="606" y="118"/>
                </a:lnTo>
                <a:lnTo>
                  <a:pt x="602" y="120"/>
                </a:lnTo>
                <a:lnTo>
                  <a:pt x="598" y="122"/>
                </a:lnTo>
                <a:lnTo>
                  <a:pt x="592" y="122"/>
                </a:lnTo>
                <a:lnTo>
                  <a:pt x="592" y="118"/>
                </a:lnTo>
                <a:lnTo>
                  <a:pt x="592" y="114"/>
                </a:lnTo>
                <a:lnTo>
                  <a:pt x="592" y="108"/>
                </a:lnTo>
                <a:lnTo>
                  <a:pt x="590" y="112"/>
                </a:lnTo>
                <a:lnTo>
                  <a:pt x="586" y="114"/>
                </a:lnTo>
                <a:lnTo>
                  <a:pt x="582" y="116"/>
                </a:lnTo>
                <a:lnTo>
                  <a:pt x="574" y="100"/>
                </a:lnTo>
                <a:lnTo>
                  <a:pt x="568" y="80"/>
                </a:lnTo>
                <a:lnTo>
                  <a:pt x="564" y="90"/>
                </a:lnTo>
                <a:lnTo>
                  <a:pt x="558" y="96"/>
                </a:lnTo>
                <a:lnTo>
                  <a:pt x="552" y="104"/>
                </a:lnTo>
                <a:lnTo>
                  <a:pt x="548" y="100"/>
                </a:lnTo>
                <a:lnTo>
                  <a:pt x="544" y="94"/>
                </a:lnTo>
                <a:lnTo>
                  <a:pt x="542" y="90"/>
                </a:lnTo>
                <a:lnTo>
                  <a:pt x="540" y="82"/>
                </a:lnTo>
                <a:lnTo>
                  <a:pt x="540" y="76"/>
                </a:lnTo>
                <a:lnTo>
                  <a:pt x="536" y="80"/>
                </a:lnTo>
                <a:lnTo>
                  <a:pt x="534" y="82"/>
                </a:lnTo>
                <a:lnTo>
                  <a:pt x="530" y="84"/>
                </a:lnTo>
                <a:lnTo>
                  <a:pt x="520" y="52"/>
                </a:lnTo>
                <a:lnTo>
                  <a:pt x="508" y="22"/>
                </a:lnTo>
                <a:lnTo>
                  <a:pt x="504" y="30"/>
                </a:lnTo>
                <a:lnTo>
                  <a:pt x="498" y="40"/>
                </a:lnTo>
                <a:lnTo>
                  <a:pt x="490" y="48"/>
                </a:lnTo>
                <a:lnTo>
                  <a:pt x="482" y="52"/>
                </a:lnTo>
                <a:lnTo>
                  <a:pt x="472" y="50"/>
                </a:lnTo>
                <a:lnTo>
                  <a:pt x="468" y="52"/>
                </a:lnTo>
                <a:lnTo>
                  <a:pt x="464" y="54"/>
                </a:lnTo>
                <a:lnTo>
                  <a:pt x="460" y="58"/>
                </a:lnTo>
                <a:lnTo>
                  <a:pt x="456" y="48"/>
                </a:lnTo>
                <a:lnTo>
                  <a:pt x="450" y="38"/>
                </a:lnTo>
                <a:lnTo>
                  <a:pt x="448" y="30"/>
                </a:lnTo>
                <a:lnTo>
                  <a:pt x="444" y="28"/>
                </a:lnTo>
                <a:lnTo>
                  <a:pt x="440" y="28"/>
                </a:lnTo>
                <a:lnTo>
                  <a:pt x="440" y="36"/>
                </a:lnTo>
                <a:lnTo>
                  <a:pt x="438" y="40"/>
                </a:lnTo>
                <a:lnTo>
                  <a:pt x="436" y="44"/>
                </a:lnTo>
                <a:lnTo>
                  <a:pt x="432" y="46"/>
                </a:lnTo>
                <a:lnTo>
                  <a:pt x="430" y="46"/>
                </a:lnTo>
                <a:lnTo>
                  <a:pt x="424" y="44"/>
                </a:lnTo>
                <a:lnTo>
                  <a:pt x="420" y="40"/>
                </a:lnTo>
                <a:lnTo>
                  <a:pt x="416" y="34"/>
                </a:lnTo>
                <a:lnTo>
                  <a:pt x="412" y="38"/>
                </a:lnTo>
                <a:lnTo>
                  <a:pt x="408" y="40"/>
                </a:lnTo>
                <a:lnTo>
                  <a:pt x="404" y="44"/>
                </a:lnTo>
                <a:lnTo>
                  <a:pt x="386" y="22"/>
                </a:lnTo>
                <a:lnTo>
                  <a:pt x="368" y="0"/>
                </a:lnTo>
                <a:lnTo>
                  <a:pt x="370" y="10"/>
                </a:lnTo>
                <a:lnTo>
                  <a:pt x="372" y="18"/>
                </a:lnTo>
                <a:lnTo>
                  <a:pt x="372" y="28"/>
                </a:lnTo>
                <a:lnTo>
                  <a:pt x="364" y="26"/>
                </a:lnTo>
                <a:lnTo>
                  <a:pt x="360" y="22"/>
                </a:lnTo>
                <a:lnTo>
                  <a:pt x="354" y="16"/>
                </a:lnTo>
                <a:lnTo>
                  <a:pt x="352" y="10"/>
                </a:lnTo>
                <a:lnTo>
                  <a:pt x="350" y="2"/>
                </a:lnTo>
                <a:lnTo>
                  <a:pt x="350" y="6"/>
                </a:lnTo>
                <a:lnTo>
                  <a:pt x="348" y="10"/>
                </a:lnTo>
                <a:lnTo>
                  <a:pt x="348" y="14"/>
                </a:lnTo>
                <a:lnTo>
                  <a:pt x="346" y="20"/>
                </a:lnTo>
                <a:lnTo>
                  <a:pt x="344" y="24"/>
                </a:lnTo>
                <a:lnTo>
                  <a:pt x="342" y="28"/>
                </a:lnTo>
                <a:lnTo>
                  <a:pt x="340" y="32"/>
                </a:lnTo>
                <a:lnTo>
                  <a:pt x="338" y="34"/>
                </a:lnTo>
                <a:lnTo>
                  <a:pt x="334" y="34"/>
                </a:lnTo>
                <a:lnTo>
                  <a:pt x="330" y="32"/>
                </a:lnTo>
                <a:lnTo>
                  <a:pt x="326" y="28"/>
                </a:lnTo>
                <a:lnTo>
                  <a:pt x="326" y="32"/>
                </a:lnTo>
                <a:lnTo>
                  <a:pt x="328" y="38"/>
                </a:lnTo>
                <a:lnTo>
                  <a:pt x="324" y="36"/>
                </a:lnTo>
                <a:lnTo>
                  <a:pt x="320" y="34"/>
                </a:lnTo>
                <a:lnTo>
                  <a:pt x="316" y="32"/>
                </a:lnTo>
                <a:lnTo>
                  <a:pt x="314" y="36"/>
                </a:lnTo>
                <a:lnTo>
                  <a:pt x="314" y="40"/>
                </a:lnTo>
                <a:lnTo>
                  <a:pt x="312" y="44"/>
                </a:lnTo>
                <a:lnTo>
                  <a:pt x="294" y="42"/>
                </a:lnTo>
                <a:lnTo>
                  <a:pt x="278" y="32"/>
                </a:lnTo>
                <a:lnTo>
                  <a:pt x="264" y="18"/>
                </a:lnTo>
                <a:lnTo>
                  <a:pt x="250" y="4"/>
                </a:lnTo>
                <a:lnTo>
                  <a:pt x="260" y="6"/>
                </a:lnTo>
                <a:lnTo>
                  <a:pt x="266" y="14"/>
                </a:lnTo>
                <a:lnTo>
                  <a:pt x="270" y="24"/>
                </a:lnTo>
                <a:lnTo>
                  <a:pt x="274" y="34"/>
                </a:lnTo>
                <a:lnTo>
                  <a:pt x="282" y="40"/>
                </a:lnTo>
                <a:lnTo>
                  <a:pt x="256" y="12"/>
                </a:lnTo>
                <a:close/>
              </a:path>
            </a:pathLst>
          </a:custGeom>
          <a:gradFill rotWithShape="1">
            <a:gsLst>
              <a:gs pos="0">
                <a:schemeClr val="folHlink">
                  <a:gamma/>
                  <a:tint val="69804"/>
                  <a:invGamma/>
                </a:schemeClr>
              </a:gs>
              <a:gs pos="100000">
                <a:schemeClr val="folHlink"/>
              </a:gs>
            </a:gsLst>
            <a:lin ang="540000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 b="1" smtClean="0"/>
          </a:p>
          <a:p>
            <a:pPr>
              <a:defRPr/>
            </a:pPr>
            <a:r>
              <a:rPr lang="en-US" altLang="zh-CN" b="1" dirty="0" smtClean="0"/>
              <a:t>Ping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ok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but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not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apply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agile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flow</a:t>
            </a:r>
            <a:endParaRPr lang="zh-CN" altLang="en-US" b="1" dirty="0"/>
          </a:p>
        </p:txBody>
      </p:sp>
      <p:sp>
        <p:nvSpPr>
          <p:cNvPr id="30" name="Freeform 7"/>
          <p:cNvSpPr>
            <a:spLocks/>
          </p:cNvSpPr>
          <p:nvPr/>
        </p:nvSpPr>
        <p:spPr bwMode="gray">
          <a:xfrm>
            <a:off x="8190803" y="4474441"/>
            <a:ext cx="1784858" cy="1184238"/>
          </a:xfrm>
          <a:custGeom>
            <a:avLst/>
            <a:gdLst/>
            <a:ahLst/>
            <a:cxnLst>
              <a:cxn ang="0">
                <a:pos x="264" y="20"/>
              </a:cxn>
              <a:cxn ang="0">
                <a:pos x="286" y="52"/>
              </a:cxn>
              <a:cxn ang="0">
                <a:pos x="242" y="68"/>
              </a:cxn>
              <a:cxn ang="0">
                <a:pos x="202" y="72"/>
              </a:cxn>
              <a:cxn ang="0">
                <a:pos x="194" y="102"/>
              </a:cxn>
              <a:cxn ang="0">
                <a:pos x="140" y="114"/>
              </a:cxn>
              <a:cxn ang="0">
                <a:pos x="116" y="136"/>
              </a:cxn>
              <a:cxn ang="0">
                <a:pos x="84" y="164"/>
              </a:cxn>
              <a:cxn ang="0">
                <a:pos x="76" y="182"/>
              </a:cxn>
              <a:cxn ang="0">
                <a:pos x="60" y="224"/>
              </a:cxn>
              <a:cxn ang="0">
                <a:pos x="42" y="272"/>
              </a:cxn>
              <a:cxn ang="0">
                <a:pos x="24" y="296"/>
              </a:cxn>
              <a:cxn ang="0">
                <a:pos x="12" y="330"/>
              </a:cxn>
              <a:cxn ang="0">
                <a:pos x="16" y="352"/>
              </a:cxn>
              <a:cxn ang="0">
                <a:pos x="6" y="396"/>
              </a:cxn>
              <a:cxn ang="0">
                <a:pos x="30" y="420"/>
              </a:cxn>
              <a:cxn ang="0">
                <a:pos x="22" y="448"/>
              </a:cxn>
              <a:cxn ang="0">
                <a:pos x="38" y="472"/>
              </a:cxn>
              <a:cxn ang="0">
                <a:pos x="64" y="500"/>
              </a:cxn>
              <a:cxn ang="0">
                <a:pos x="76" y="546"/>
              </a:cxn>
              <a:cxn ang="0">
                <a:pos x="126" y="572"/>
              </a:cxn>
              <a:cxn ang="0">
                <a:pos x="130" y="602"/>
              </a:cxn>
              <a:cxn ang="0">
                <a:pos x="170" y="614"/>
              </a:cxn>
              <a:cxn ang="0">
                <a:pos x="188" y="636"/>
              </a:cxn>
              <a:cxn ang="0">
                <a:pos x="212" y="644"/>
              </a:cxn>
              <a:cxn ang="0">
                <a:pos x="238" y="662"/>
              </a:cxn>
              <a:cxn ang="0">
                <a:pos x="280" y="668"/>
              </a:cxn>
              <a:cxn ang="0">
                <a:pos x="300" y="676"/>
              </a:cxn>
              <a:cxn ang="0">
                <a:pos x="330" y="688"/>
              </a:cxn>
              <a:cxn ang="0">
                <a:pos x="350" y="694"/>
              </a:cxn>
              <a:cxn ang="0">
                <a:pos x="392" y="718"/>
              </a:cxn>
              <a:cxn ang="0">
                <a:pos x="398" y="686"/>
              </a:cxn>
              <a:cxn ang="0">
                <a:pos x="428" y="688"/>
              </a:cxn>
              <a:cxn ang="0">
                <a:pos x="504" y="660"/>
              </a:cxn>
              <a:cxn ang="0">
                <a:pos x="534" y="656"/>
              </a:cxn>
              <a:cxn ang="0">
                <a:pos x="550" y="644"/>
              </a:cxn>
              <a:cxn ang="0">
                <a:pos x="570" y="612"/>
              </a:cxn>
              <a:cxn ang="0">
                <a:pos x="612" y="586"/>
              </a:cxn>
              <a:cxn ang="0">
                <a:pos x="630" y="554"/>
              </a:cxn>
              <a:cxn ang="0">
                <a:pos x="656" y="520"/>
              </a:cxn>
              <a:cxn ang="0">
                <a:pos x="682" y="492"/>
              </a:cxn>
              <a:cxn ang="0">
                <a:pos x="692" y="466"/>
              </a:cxn>
              <a:cxn ang="0">
                <a:pos x="696" y="410"/>
              </a:cxn>
              <a:cxn ang="0">
                <a:pos x="734" y="352"/>
              </a:cxn>
              <a:cxn ang="0">
                <a:pos x="718" y="316"/>
              </a:cxn>
              <a:cxn ang="0">
                <a:pos x="710" y="292"/>
              </a:cxn>
              <a:cxn ang="0">
                <a:pos x="698" y="258"/>
              </a:cxn>
              <a:cxn ang="0">
                <a:pos x="678" y="212"/>
              </a:cxn>
              <a:cxn ang="0">
                <a:pos x="654" y="182"/>
              </a:cxn>
              <a:cxn ang="0">
                <a:pos x="632" y="154"/>
              </a:cxn>
              <a:cxn ang="0">
                <a:pos x="612" y="104"/>
              </a:cxn>
              <a:cxn ang="0">
                <a:pos x="592" y="108"/>
              </a:cxn>
              <a:cxn ang="0">
                <a:pos x="548" y="100"/>
              </a:cxn>
              <a:cxn ang="0">
                <a:pos x="508" y="22"/>
              </a:cxn>
              <a:cxn ang="0">
                <a:pos x="456" y="48"/>
              </a:cxn>
              <a:cxn ang="0">
                <a:pos x="430" y="46"/>
              </a:cxn>
              <a:cxn ang="0">
                <a:pos x="370" y="10"/>
              </a:cxn>
              <a:cxn ang="0">
                <a:pos x="348" y="10"/>
              </a:cxn>
              <a:cxn ang="0">
                <a:pos x="326" y="28"/>
              </a:cxn>
              <a:cxn ang="0">
                <a:pos x="294" y="42"/>
              </a:cxn>
              <a:cxn ang="0">
                <a:pos x="256" y="12"/>
              </a:cxn>
            </a:cxnLst>
            <a:rect l="0" t="0" r="r" b="b"/>
            <a:pathLst>
              <a:path w="742" h="718">
                <a:moveTo>
                  <a:pt x="256" y="12"/>
                </a:moveTo>
                <a:lnTo>
                  <a:pt x="252" y="8"/>
                </a:lnTo>
                <a:lnTo>
                  <a:pt x="252" y="6"/>
                </a:lnTo>
                <a:lnTo>
                  <a:pt x="250" y="6"/>
                </a:lnTo>
                <a:lnTo>
                  <a:pt x="252" y="8"/>
                </a:lnTo>
                <a:lnTo>
                  <a:pt x="254" y="10"/>
                </a:lnTo>
                <a:lnTo>
                  <a:pt x="256" y="12"/>
                </a:lnTo>
                <a:lnTo>
                  <a:pt x="260" y="16"/>
                </a:lnTo>
                <a:lnTo>
                  <a:pt x="264" y="20"/>
                </a:lnTo>
                <a:lnTo>
                  <a:pt x="268" y="24"/>
                </a:lnTo>
                <a:lnTo>
                  <a:pt x="270" y="28"/>
                </a:lnTo>
                <a:lnTo>
                  <a:pt x="274" y="32"/>
                </a:lnTo>
                <a:lnTo>
                  <a:pt x="278" y="34"/>
                </a:lnTo>
                <a:lnTo>
                  <a:pt x="280" y="36"/>
                </a:lnTo>
                <a:lnTo>
                  <a:pt x="280" y="38"/>
                </a:lnTo>
                <a:lnTo>
                  <a:pt x="282" y="38"/>
                </a:lnTo>
                <a:lnTo>
                  <a:pt x="288" y="48"/>
                </a:lnTo>
                <a:lnTo>
                  <a:pt x="286" y="52"/>
                </a:lnTo>
                <a:lnTo>
                  <a:pt x="278" y="56"/>
                </a:lnTo>
                <a:lnTo>
                  <a:pt x="268" y="58"/>
                </a:lnTo>
                <a:lnTo>
                  <a:pt x="256" y="58"/>
                </a:lnTo>
                <a:lnTo>
                  <a:pt x="246" y="56"/>
                </a:lnTo>
                <a:lnTo>
                  <a:pt x="238" y="54"/>
                </a:lnTo>
                <a:lnTo>
                  <a:pt x="242" y="58"/>
                </a:lnTo>
                <a:lnTo>
                  <a:pt x="246" y="62"/>
                </a:lnTo>
                <a:lnTo>
                  <a:pt x="244" y="64"/>
                </a:lnTo>
                <a:lnTo>
                  <a:pt x="242" y="68"/>
                </a:lnTo>
                <a:lnTo>
                  <a:pt x="238" y="70"/>
                </a:lnTo>
                <a:lnTo>
                  <a:pt x="232" y="72"/>
                </a:lnTo>
                <a:lnTo>
                  <a:pt x="228" y="72"/>
                </a:lnTo>
                <a:lnTo>
                  <a:pt x="222" y="70"/>
                </a:lnTo>
                <a:lnTo>
                  <a:pt x="216" y="68"/>
                </a:lnTo>
                <a:lnTo>
                  <a:pt x="212" y="64"/>
                </a:lnTo>
                <a:lnTo>
                  <a:pt x="206" y="64"/>
                </a:lnTo>
                <a:lnTo>
                  <a:pt x="204" y="68"/>
                </a:lnTo>
                <a:lnTo>
                  <a:pt x="202" y="72"/>
                </a:lnTo>
                <a:lnTo>
                  <a:pt x="200" y="76"/>
                </a:lnTo>
                <a:lnTo>
                  <a:pt x="196" y="78"/>
                </a:lnTo>
                <a:lnTo>
                  <a:pt x="190" y="80"/>
                </a:lnTo>
                <a:lnTo>
                  <a:pt x="196" y="82"/>
                </a:lnTo>
                <a:lnTo>
                  <a:pt x="198" y="86"/>
                </a:lnTo>
                <a:lnTo>
                  <a:pt x="200" y="90"/>
                </a:lnTo>
                <a:lnTo>
                  <a:pt x="200" y="94"/>
                </a:lnTo>
                <a:lnTo>
                  <a:pt x="198" y="98"/>
                </a:lnTo>
                <a:lnTo>
                  <a:pt x="194" y="102"/>
                </a:lnTo>
                <a:lnTo>
                  <a:pt x="186" y="102"/>
                </a:lnTo>
                <a:lnTo>
                  <a:pt x="172" y="100"/>
                </a:lnTo>
                <a:lnTo>
                  <a:pt x="162" y="100"/>
                </a:lnTo>
                <a:lnTo>
                  <a:pt x="164" y="102"/>
                </a:lnTo>
                <a:lnTo>
                  <a:pt x="166" y="106"/>
                </a:lnTo>
                <a:lnTo>
                  <a:pt x="168" y="110"/>
                </a:lnTo>
                <a:lnTo>
                  <a:pt x="154" y="110"/>
                </a:lnTo>
                <a:lnTo>
                  <a:pt x="140" y="110"/>
                </a:lnTo>
                <a:lnTo>
                  <a:pt x="140" y="114"/>
                </a:lnTo>
                <a:lnTo>
                  <a:pt x="142" y="116"/>
                </a:lnTo>
                <a:lnTo>
                  <a:pt x="136" y="118"/>
                </a:lnTo>
                <a:lnTo>
                  <a:pt x="130" y="118"/>
                </a:lnTo>
                <a:lnTo>
                  <a:pt x="124" y="118"/>
                </a:lnTo>
                <a:lnTo>
                  <a:pt x="126" y="122"/>
                </a:lnTo>
                <a:lnTo>
                  <a:pt x="126" y="126"/>
                </a:lnTo>
                <a:lnTo>
                  <a:pt x="126" y="130"/>
                </a:lnTo>
                <a:lnTo>
                  <a:pt x="128" y="134"/>
                </a:lnTo>
                <a:lnTo>
                  <a:pt x="116" y="136"/>
                </a:lnTo>
                <a:lnTo>
                  <a:pt x="106" y="140"/>
                </a:lnTo>
                <a:lnTo>
                  <a:pt x="96" y="144"/>
                </a:lnTo>
                <a:lnTo>
                  <a:pt x="82" y="142"/>
                </a:lnTo>
                <a:lnTo>
                  <a:pt x="88" y="146"/>
                </a:lnTo>
                <a:lnTo>
                  <a:pt x="92" y="148"/>
                </a:lnTo>
                <a:lnTo>
                  <a:pt x="92" y="152"/>
                </a:lnTo>
                <a:lnTo>
                  <a:pt x="92" y="156"/>
                </a:lnTo>
                <a:lnTo>
                  <a:pt x="88" y="160"/>
                </a:lnTo>
                <a:lnTo>
                  <a:pt x="84" y="164"/>
                </a:lnTo>
                <a:lnTo>
                  <a:pt x="78" y="166"/>
                </a:lnTo>
                <a:lnTo>
                  <a:pt x="74" y="168"/>
                </a:lnTo>
                <a:lnTo>
                  <a:pt x="68" y="170"/>
                </a:lnTo>
                <a:lnTo>
                  <a:pt x="62" y="172"/>
                </a:lnTo>
                <a:lnTo>
                  <a:pt x="58" y="172"/>
                </a:lnTo>
                <a:lnTo>
                  <a:pt x="64" y="174"/>
                </a:lnTo>
                <a:lnTo>
                  <a:pt x="68" y="176"/>
                </a:lnTo>
                <a:lnTo>
                  <a:pt x="72" y="180"/>
                </a:lnTo>
                <a:lnTo>
                  <a:pt x="76" y="182"/>
                </a:lnTo>
                <a:lnTo>
                  <a:pt x="78" y="184"/>
                </a:lnTo>
                <a:lnTo>
                  <a:pt x="78" y="190"/>
                </a:lnTo>
                <a:lnTo>
                  <a:pt x="78" y="194"/>
                </a:lnTo>
                <a:lnTo>
                  <a:pt x="76" y="202"/>
                </a:lnTo>
                <a:lnTo>
                  <a:pt x="70" y="204"/>
                </a:lnTo>
                <a:lnTo>
                  <a:pt x="62" y="204"/>
                </a:lnTo>
                <a:lnTo>
                  <a:pt x="54" y="204"/>
                </a:lnTo>
                <a:lnTo>
                  <a:pt x="60" y="214"/>
                </a:lnTo>
                <a:lnTo>
                  <a:pt x="60" y="224"/>
                </a:lnTo>
                <a:lnTo>
                  <a:pt x="56" y="236"/>
                </a:lnTo>
                <a:lnTo>
                  <a:pt x="56" y="248"/>
                </a:lnTo>
                <a:lnTo>
                  <a:pt x="46" y="248"/>
                </a:lnTo>
                <a:lnTo>
                  <a:pt x="34" y="248"/>
                </a:lnTo>
                <a:lnTo>
                  <a:pt x="38" y="250"/>
                </a:lnTo>
                <a:lnTo>
                  <a:pt x="42" y="254"/>
                </a:lnTo>
                <a:lnTo>
                  <a:pt x="44" y="260"/>
                </a:lnTo>
                <a:lnTo>
                  <a:pt x="44" y="268"/>
                </a:lnTo>
                <a:lnTo>
                  <a:pt x="42" y="272"/>
                </a:lnTo>
                <a:lnTo>
                  <a:pt x="38" y="276"/>
                </a:lnTo>
                <a:lnTo>
                  <a:pt x="34" y="278"/>
                </a:lnTo>
                <a:lnTo>
                  <a:pt x="28" y="280"/>
                </a:lnTo>
                <a:lnTo>
                  <a:pt x="24" y="280"/>
                </a:lnTo>
                <a:lnTo>
                  <a:pt x="18" y="282"/>
                </a:lnTo>
                <a:lnTo>
                  <a:pt x="24" y="284"/>
                </a:lnTo>
                <a:lnTo>
                  <a:pt x="26" y="288"/>
                </a:lnTo>
                <a:lnTo>
                  <a:pt x="26" y="292"/>
                </a:lnTo>
                <a:lnTo>
                  <a:pt x="24" y="296"/>
                </a:lnTo>
                <a:lnTo>
                  <a:pt x="18" y="300"/>
                </a:lnTo>
                <a:lnTo>
                  <a:pt x="28" y="302"/>
                </a:lnTo>
                <a:lnTo>
                  <a:pt x="38" y="306"/>
                </a:lnTo>
                <a:lnTo>
                  <a:pt x="38" y="312"/>
                </a:lnTo>
                <a:lnTo>
                  <a:pt x="34" y="316"/>
                </a:lnTo>
                <a:lnTo>
                  <a:pt x="28" y="320"/>
                </a:lnTo>
                <a:lnTo>
                  <a:pt x="24" y="322"/>
                </a:lnTo>
                <a:lnTo>
                  <a:pt x="18" y="326"/>
                </a:lnTo>
                <a:lnTo>
                  <a:pt x="12" y="330"/>
                </a:lnTo>
                <a:lnTo>
                  <a:pt x="8" y="334"/>
                </a:lnTo>
                <a:lnTo>
                  <a:pt x="12" y="336"/>
                </a:lnTo>
                <a:lnTo>
                  <a:pt x="18" y="338"/>
                </a:lnTo>
                <a:lnTo>
                  <a:pt x="22" y="338"/>
                </a:lnTo>
                <a:lnTo>
                  <a:pt x="20" y="342"/>
                </a:lnTo>
                <a:lnTo>
                  <a:pt x="18" y="344"/>
                </a:lnTo>
                <a:lnTo>
                  <a:pt x="14" y="348"/>
                </a:lnTo>
                <a:lnTo>
                  <a:pt x="12" y="350"/>
                </a:lnTo>
                <a:lnTo>
                  <a:pt x="16" y="352"/>
                </a:lnTo>
                <a:lnTo>
                  <a:pt x="22" y="354"/>
                </a:lnTo>
                <a:lnTo>
                  <a:pt x="26" y="356"/>
                </a:lnTo>
                <a:lnTo>
                  <a:pt x="24" y="358"/>
                </a:lnTo>
                <a:lnTo>
                  <a:pt x="22" y="362"/>
                </a:lnTo>
                <a:lnTo>
                  <a:pt x="32" y="364"/>
                </a:lnTo>
                <a:lnTo>
                  <a:pt x="44" y="368"/>
                </a:lnTo>
                <a:lnTo>
                  <a:pt x="22" y="382"/>
                </a:lnTo>
                <a:lnTo>
                  <a:pt x="0" y="394"/>
                </a:lnTo>
                <a:lnTo>
                  <a:pt x="6" y="396"/>
                </a:lnTo>
                <a:lnTo>
                  <a:pt x="14" y="398"/>
                </a:lnTo>
                <a:lnTo>
                  <a:pt x="20" y="402"/>
                </a:lnTo>
                <a:lnTo>
                  <a:pt x="24" y="406"/>
                </a:lnTo>
                <a:lnTo>
                  <a:pt x="22" y="408"/>
                </a:lnTo>
                <a:lnTo>
                  <a:pt x="20" y="410"/>
                </a:lnTo>
                <a:lnTo>
                  <a:pt x="16" y="412"/>
                </a:lnTo>
                <a:lnTo>
                  <a:pt x="22" y="414"/>
                </a:lnTo>
                <a:lnTo>
                  <a:pt x="28" y="416"/>
                </a:lnTo>
                <a:lnTo>
                  <a:pt x="30" y="420"/>
                </a:lnTo>
                <a:lnTo>
                  <a:pt x="32" y="424"/>
                </a:lnTo>
                <a:lnTo>
                  <a:pt x="32" y="428"/>
                </a:lnTo>
                <a:lnTo>
                  <a:pt x="28" y="434"/>
                </a:lnTo>
                <a:lnTo>
                  <a:pt x="32" y="434"/>
                </a:lnTo>
                <a:lnTo>
                  <a:pt x="34" y="434"/>
                </a:lnTo>
                <a:lnTo>
                  <a:pt x="34" y="440"/>
                </a:lnTo>
                <a:lnTo>
                  <a:pt x="30" y="442"/>
                </a:lnTo>
                <a:lnTo>
                  <a:pt x="26" y="446"/>
                </a:lnTo>
                <a:lnTo>
                  <a:pt x="22" y="448"/>
                </a:lnTo>
                <a:lnTo>
                  <a:pt x="20" y="452"/>
                </a:lnTo>
                <a:lnTo>
                  <a:pt x="16" y="456"/>
                </a:lnTo>
                <a:lnTo>
                  <a:pt x="22" y="454"/>
                </a:lnTo>
                <a:lnTo>
                  <a:pt x="28" y="456"/>
                </a:lnTo>
                <a:lnTo>
                  <a:pt x="34" y="458"/>
                </a:lnTo>
                <a:lnTo>
                  <a:pt x="40" y="460"/>
                </a:lnTo>
                <a:lnTo>
                  <a:pt x="44" y="464"/>
                </a:lnTo>
                <a:lnTo>
                  <a:pt x="40" y="468"/>
                </a:lnTo>
                <a:lnTo>
                  <a:pt x="38" y="472"/>
                </a:lnTo>
                <a:lnTo>
                  <a:pt x="34" y="476"/>
                </a:lnTo>
                <a:lnTo>
                  <a:pt x="40" y="478"/>
                </a:lnTo>
                <a:lnTo>
                  <a:pt x="44" y="482"/>
                </a:lnTo>
                <a:lnTo>
                  <a:pt x="48" y="486"/>
                </a:lnTo>
                <a:lnTo>
                  <a:pt x="48" y="490"/>
                </a:lnTo>
                <a:lnTo>
                  <a:pt x="48" y="496"/>
                </a:lnTo>
                <a:lnTo>
                  <a:pt x="54" y="496"/>
                </a:lnTo>
                <a:lnTo>
                  <a:pt x="60" y="498"/>
                </a:lnTo>
                <a:lnTo>
                  <a:pt x="64" y="500"/>
                </a:lnTo>
                <a:lnTo>
                  <a:pt x="66" y="504"/>
                </a:lnTo>
                <a:lnTo>
                  <a:pt x="66" y="508"/>
                </a:lnTo>
                <a:lnTo>
                  <a:pt x="66" y="514"/>
                </a:lnTo>
                <a:lnTo>
                  <a:pt x="62" y="520"/>
                </a:lnTo>
                <a:lnTo>
                  <a:pt x="68" y="524"/>
                </a:lnTo>
                <a:lnTo>
                  <a:pt x="72" y="528"/>
                </a:lnTo>
                <a:lnTo>
                  <a:pt x="74" y="534"/>
                </a:lnTo>
                <a:lnTo>
                  <a:pt x="76" y="540"/>
                </a:lnTo>
                <a:lnTo>
                  <a:pt x="76" y="546"/>
                </a:lnTo>
                <a:lnTo>
                  <a:pt x="96" y="546"/>
                </a:lnTo>
                <a:lnTo>
                  <a:pt x="118" y="544"/>
                </a:lnTo>
                <a:lnTo>
                  <a:pt x="114" y="552"/>
                </a:lnTo>
                <a:lnTo>
                  <a:pt x="112" y="558"/>
                </a:lnTo>
                <a:lnTo>
                  <a:pt x="110" y="566"/>
                </a:lnTo>
                <a:lnTo>
                  <a:pt x="108" y="572"/>
                </a:lnTo>
                <a:lnTo>
                  <a:pt x="114" y="572"/>
                </a:lnTo>
                <a:lnTo>
                  <a:pt x="120" y="572"/>
                </a:lnTo>
                <a:lnTo>
                  <a:pt x="126" y="572"/>
                </a:lnTo>
                <a:lnTo>
                  <a:pt x="122" y="578"/>
                </a:lnTo>
                <a:lnTo>
                  <a:pt x="118" y="584"/>
                </a:lnTo>
                <a:lnTo>
                  <a:pt x="116" y="592"/>
                </a:lnTo>
                <a:lnTo>
                  <a:pt x="122" y="592"/>
                </a:lnTo>
                <a:lnTo>
                  <a:pt x="128" y="592"/>
                </a:lnTo>
                <a:lnTo>
                  <a:pt x="136" y="592"/>
                </a:lnTo>
                <a:lnTo>
                  <a:pt x="134" y="594"/>
                </a:lnTo>
                <a:lnTo>
                  <a:pt x="132" y="598"/>
                </a:lnTo>
                <a:lnTo>
                  <a:pt x="130" y="602"/>
                </a:lnTo>
                <a:lnTo>
                  <a:pt x="128" y="604"/>
                </a:lnTo>
                <a:lnTo>
                  <a:pt x="144" y="606"/>
                </a:lnTo>
                <a:lnTo>
                  <a:pt x="156" y="610"/>
                </a:lnTo>
                <a:lnTo>
                  <a:pt x="164" y="622"/>
                </a:lnTo>
                <a:lnTo>
                  <a:pt x="162" y="620"/>
                </a:lnTo>
                <a:lnTo>
                  <a:pt x="160" y="618"/>
                </a:lnTo>
                <a:lnTo>
                  <a:pt x="164" y="614"/>
                </a:lnTo>
                <a:lnTo>
                  <a:pt x="168" y="614"/>
                </a:lnTo>
                <a:lnTo>
                  <a:pt x="170" y="614"/>
                </a:lnTo>
                <a:lnTo>
                  <a:pt x="172" y="614"/>
                </a:lnTo>
                <a:lnTo>
                  <a:pt x="174" y="618"/>
                </a:lnTo>
                <a:lnTo>
                  <a:pt x="174" y="620"/>
                </a:lnTo>
                <a:lnTo>
                  <a:pt x="176" y="624"/>
                </a:lnTo>
                <a:lnTo>
                  <a:pt x="178" y="628"/>
                </a:lnTo>
                <a:lnTo>
                  <a:pt x="178" y="630"/>
                </a:lnTo>
                <a:lnTo>
                  <a:pt x="180" y="632"/>
                </a:lnTo>
                <a:lnTo>
                  <a:pt x="184" y="634"/>
                </a:lnTo>
                <a:lnTo>
                  <a:pt x="188" y="636"/>
                </a:lnTo>
                <a:lnTo>
                  <a:pt x="190" y="636"/>
                </a:lnTo>
                <a:lnTo>
                  <a:pt x="194" y="638"/>
                </a:lnTo>
                <a:lnTo>
                  <a:pt x="198" y="638"/>
                </a:lnTo>
                <a:lnTo>
                  <a:pt x="200" y="640"/>
                </a:lnTo>
                <a:lnTo>
                  <a:pt x="202" y="644"/>
                </a:lnTo>
                <a:lnTo>
                  <a:pt x="204" y="648"/>
                </a:lnTo>
                <a:lnTo>
                  <a:pt x="206" y="646"/>
                </a:lnTo>
                <a:lnTo>
                  <a:pt x="210" y="646"/>
                </a:lnTo>
                <a:lnTo>
                  <a:pt x="212" y="644"/>
                </a:lnTo>
                <a:lnTo>
                  <a:pt x="216" y="648"/>
                </a:lnTo>
                <a:lnTo>
                  <a:pt x="220" y="654"/>
                </a:lnTo>
                <a:lnTo>
                  <a:pt x="222" y="658"/>
                </a:lnTo>
                <a:lnTo>
                  <a:pt x="224" y="654"/>
                </a:lnTo>
                <a:lnTo>
                  <a:pt x="228" y="650"/>
                </a:lnTo>
                <a:lnTo>
                  <a:pt x="232" y="652"/>
                </a:lnTo>
                <a:lnTo>
                  <a:pt x="234" y="654"/>
                </a:lnTo>
                <a:lnTo>
                  <a:pt x="238" y="656"/>
                </a:lnTo>
                <a:lnTo>
                  <a:pt x="238" y="662"/>
                </a:lnTo>
                <a:lnTo>
                  <a:pt x="240" y="666"/>
                </a:lnTo>
                <a:lnTo>
                  <a:pt x="252" y="662"/>
                </a:lnTo>
                <a:lnTo>
                  <a:pt x="262" y="666"/>
                </a:lnTo>
                <a:lnTo>
                  <a:pt x="270" y="674"/>
                </a:lnTo>
                <a:lnTo>
                  <a:pt x="276" y="686"/>
                </a:lnTo>
                <a:lnTo>
                  <a:pt x="274" y="678"/>
                </a:lnTo>
                <a:lnTo>
                  <a:pt x="276" y="674"/>
                </a:lnTo>
                <a:lnTo>
                  <a:pt x="278" y="670"/>
                </a:lnTo>
                <a:lnTo>
                  <a:pt x="280" y="668"/>
                </a:lnTo>
                <a:lnTo>
                  <a:pt x="284" y="666"/>
                </a:lnTo>
                <a:lnTo>
                  <a:pt x="288" y="668"/>
                </a:lnTo>
                <a:lnTo>
                  <a:pt x="292" y="672"/>
                </a:lnTo>
                <a:lnTo>
                  <a:pt x="296" y="678"/>
                </a:lnTo>
                <a:lnTo>
                  <a:pt x="294" y="674"/>
                </a:lnTo>
                <a:lnTo>
                  <a:pt x="294" y="674"/>
                </a:lnTo>
                <a:lnTo>
                  <a:pt x="296" y="674"/>
                </a:lnTo>
                <a:lnTo>
                  <a:pt x="298" y="674"/>
                </a:lnTo>
                <a:lnTo>
                  <a:pt x="300" y="676"/>
                </a:lnTo>
                <a:lnTo>
                  <a:pt x="302" y="680"/>
                </a:lnTo>
                <a:lnTo>
                  <a:pt x="304" y="682"/>
                </a:lnTo>
                <a:lnTo>
                  <a:pt x="304" y="686"/>
                </a:lnTo>
                <a:lnTo>
                  <a:pt x="310" y="682"/>
                </a:lnTo>
                <a:lnTo>
                  <a:pt x="318" y="680"/>
                </a:lnTo>
                <a:lnTo>
                  <a:pt x="324" y="678"/>
                </a:lnTo>
                <a:lnTo>
                  <a:pt x="326" y="682"/>
                </a:lnTo>
                <a:lnTo>
                  <a:pt x="328" y="684"/>
                </a:lnTo>
                <a:lnTo>
                  <a:pt x="330" y="688"/>
                </a:lnTo>
                <a:lnTo>
                  <a:pt x="330" y="692"/>
                </a:lnTo>
                <a:lnTo>
                  <a:pt x="332" y="686"/>
                </a:lnTo>
                <a:lnTo>
                  <a:pt x="332" y="684"/>
                </a:lnTo>
                <a:lnTo>
                  <a:pt x="334" y="682"/>
                </a:lnTo>
                <a:lnTo>
                  <a:pt x="338" y="684"/>
                </a:lnTo>
                <a:lnTo>
                  <a:pt x="340" y="684"/>
                </a:lnTo>
                <a:lnTo>
                  <a:pt x="344" y="688"/>
                </a:lnTo>
                <a:lnTo>
                  <a:pt x="346" y="690"/>
                </a:lnTo>
                <a:lnTo>
                  <a:pt x="350" y="694"/>
                </a:lnTo>
                <a:lnTo>
                  <a:pt x="352" y="698"/>
                </a:lnTo>
                <a:lnTo>
                  <a:pt x="356" y="702"/>
                </a:lnTo>
                <a:lnTo>
                  <a:pt x="358" y="706"/>
                </a:lnTo>
                <a:lnTo>
                  <a:pt x="360" y="708"/>
                </a:lnTo>
                <a:lnTo>
                  <a:pt x="364" y="700"/>
                </a:lnTo>
                <a:lnTo>
                  <a:pt x="370" y="700"/>
                </a:lnTo>
                <a:lnTo>
                  <a:pt x="378" y="704"/>
                </a:lnTo>
                <a:lnTo>
                  <a:pt x="386" y="712"/>
                </a:lnTo>
                <a:lnTo>
                  <a:pt x="392" y="718"/>
                </a:lnTo>
                <a:lnTo>
                  <a:pt x="386" y="714"/>
                </a:lnTo>
                <a:lnTo>
                  <a:pt x="384" y="710"/>
                </a:lnTo>
                <a:lnTo>
                  <a:pt x="382" y="706"/>
                </a:lnTo>
                <a:lnTo>
                  <a:pt x="382" y="702"/>
                </a:lnTo>
                <a:lnTo>
                  <a:pt x="384" y="696"/>
                </a:lnTo>
                <a:lnTo>
                  <a:pt x="386" y="692"/>
                </a:lnTo>
                <a:lnTo>
                  <a:pt x="390" y="690"/>
                </a:lnTo>
                <a:lnTo>
                  <a:pt x="394" y="686"/>
                </a:lnTo>
                <a:lnTo>
                  <a:pt x="398" y="686"/>
                </a:lnTo>
                <a:lnTo>
                  <a:pt x="404" y="688"/>
                </a:lnTo>
                <a:lnTo>
                  <a:pt x="408" y="690"/>
                </a:lnTo>
                <a:lnTo>
                  <a:pt x="412" y="696"/>
                </a:lnTo>
                <a:lnTo>
                  <a:pt x="414" y="692"/>
                </a:lnTo>
                <a:lnTo>
                  <a:pt x="414" y="690"/>
                </a:lnTo>
                <a:lnTo>
                  <a:pt x="418" y="688"/>
                </a:lnTo>
                <a:lnTo>
                  <a:pt x="420" y="686"/>
                </a:lnTo>
                <a:lnTo>
                  <a:pt x="424" y="686"/>
                </a:lnTo>
                <a:lnTo>
                  <a:pt x="428" y="688"/>
                </a:lnTo>
                <a:lnTo>
                  <a:pt x="432" y="690"/>
                </a:lnTo>
                <a:lnTo>
                  <a:pt x="434" y="694"/>
                </a:lnTo>
                <a:lnTo>
                  <a:pt x="438" y="682"/>
                </a:lnTo>
                <a:lnTo>
                  <a:pt x="450" y="676"/>
                </a:lnTo>
                <a:lnTo>
                  <a:pt x="462" y="674"/>
                </a:lnTo>
                <a:lnTo>
                  <a:pt x="472" y="680"/>
                </a:lnTo>
                <a:lnTo>
                  <a:pt x="482" y="672"/>
                </a:lnTo>
                <a:lnTo>
                  <a:pt x="494" y="666"/>
                </a:lnTo>
                <a:lnTo>
                  <a:pt x="504" y="660"/>
                </a:lnTo>
                <a:lnTo>
                  <a:pt x="506" y="658"/>
                </a:lnTo>
                <a:lnTo>
                  <a:pt x="508" y="656"/>
                </a:lnTo>
                <a:lnTo>
                  <a:pt x="508" y="654"/>
                </a:lnTo>
                <a:lnTo>
                  <a:pt x="510" y="654"/>
                </a:lnTo>
                <a:lnTo>
                  <a:pt x="514" y="652"/>
                </a:lnTo>
                <a:lnTo>
                  <a:pt x="520" y="652"/>
                </a:lnTo>
                <a:lnTo>
                  <a:pt x="524" y="652"/>
                </a:lnTo>
                <a:lnTo>
                  <a:pt x="528" y="654"/>
                </a:lnTo>
                <a:lnTo>
                  <a:pt x="534" y="656"/>
                </a:lnTo>
                <a:lnTo>
                  <a:pt x="540" y="658"/>
                </a:lnTo>
                <a:lnTo>
                  <a:pt x="538" y="654"/>
                </a:lnTo>
                <a:lnTo>
                  <a:pt x="538" y="652"/>
                </a:lnTo>
                <a:lnTo>
                  <a:pt x="538" y="648"/>
                </a:lnTo>
                <a:lnTo>
                  <a:pt x="550" y="648"/>
                </a:lnTo>
                <a:lnTo>
                  <a:pt x="562" y="650"/>
                </a:lnTo>
                <a:lnTo>
                  <a:pt x="558" y="648"/>
                </a:lnTo>
                <a:lnTo>
                  <a:pt x="552" y="646"/>
                </a:lnTo>
                <a:lnTo>
                  <a:pt x="550" y="644"/>
                </a:lnTo>
                <a:lnTo>
                  <a:pt x="546" y="640"/>
                </a:lnTo>
                <a:lnTo>
                  <a:pt x="544" y="634"/>
                </a:lnTo>
                <a:lnTo>
                  <a:pt x="544" y="628"/>
                </a:lnTo>
                <a:lnTo>
                  <a:pt x="546" y="622"/>
                </a:lnTo>
                <a:lnTo>
                  <a:pt x="548" y="616"/>
                </a:lnTo>
                <a:lnTo>
                  <a:pt x="552" y="614"/>
                </a:lnTo>
                <a:lnTo>
                  <a:pt x="558" y="612"/>
                </a:lnTo>
                <a:lnTo>
                  <a:pt x="564" y="612"/>
                </a:lnTo>
                <a:lnTo>
                  <a:pt x="570" y="612"/>
                </a:lnTo>
                <a:lnTo>
                  <a:pt x="576" y="612"/>
                </a:lnTo>
                <a:lnTo>
                  <a:pt x="572" y="608"/>
                </a:lnTo>
                <a:lnTo>
                  <a:pt x="572" y="606"/>
                </a:lnTo>
                <a:lnTo>
                  <a:pt x="570" y="602"/>
                </a:lnTo>
                <a:lnTo>
                  <a:pt x="570" y="598"/>
                </a:lnTo>
                <a:lnTo>
                  <a:pt x="584" y="600"/>
                </a:lnTo>
                <a:lnTo>
                  <a:pt x="592" y="598"/>
                </a:lnTo>
                <a:lnTo>
                  <a:pt x="600" y="594"/>
                </a:lnTo>
                <a:lnTo>
                  <a:pt x="612" y="586"/>
                </a:lnTo>
                <a:lnTo>
                  <a:pt x="614" y="582"/>
                </a:lnTo>
                <a:lnTo>
                  <a:pt x="620" y="580"/>
                </a:lnTo>
                <a:lnTo>
                  <a:pt x="624" y="580"/>
                </a:lnTo>
                <a:lnTo>
                  <a:pt x="626" y="576"/>
                </a:lnTo>
                <a:lnTo>
                  <a:pt x="628" y="572"/>
                </a:lnTo>
                <a:lnTo>
                  <a:pt x="628" y="568"/>
                </a:lnTo>
                <a:lnTo>
                  <a:pt x="628" y="562"/>
                </a:lnTo>
                <a:lnTo>
                  <a:pt x="628" y="558"/>
                </a:lnTo>
                <a:lnTo>
                  <a:pt x="630" y="554"/>
                </a:lnTo>
                <a:lnTo>
                  <a:pt x="626" y="552"/>
                </a:lnTo>
                <a:lnTo>
                  <a:pt x="622" y="548"/>
                </a:lnTo>
                <a:lnTo>
                  <a:pt x="620" y="548"/>
                </a:lnTo>
                <a:lnTo>
                  <a:pt x="630" y="536"/>
                </a:lnTo>
                <a:lnTo>
                  <a:pt x="642" y="532"/>
                </a:lnTo>
                <a:lnTo>
                  <a:pt x="656" y="534"/>
                </a:lnTo>
                <a:lnTo>
                  <a:pt x="656" y="530"/>
                </a:lnTo>
                <a:lnTo>
                  <a:pt x="656" y="524"/>
                </a:lnTo>
                <a:lnTo>
                  <a:pt x="656" y="520"/>
                </a:lnTo>
                <a:lnTo>
                  <a:pt x="658" y="516"/>
                </a:lnTo>
                <a:lnTo>
                  <a:pt x="658" y="512"/>
                </a:lnTo>
                <a:lnTo>
                  <a:pt x="662" y="510"/>
                </a:lnTo>
                <a:lnTo>
                  <a:pt x="666" y="508"/>
                </a:lnTo>
                <a:lnTo>
                  <a:pt x="672" y="508"/>
                </a:lnTo>
                <a:lnTo>
                  <a:pt x="674" y="502"/>
                </a:lnTo>
                <a:lnTo>
                  <a:pt x="676" y="498"/>
                </a:lnTo>
                <a:lnTo>
                  <a:pt x="678" y="494"/>
                </a:lnTo>
                <a:lnTo>
                  <a:pt x="682" y="492"/>
                </a:lnTo>
                <a:lnTo>
                  <a:pt x="684" y="490"/>
                </a:lnTo>
                <a:lnTo>
                  <a:pt x="688" y="490"/>
                </a:lnTo>
                <a:lnTo>
                  <a:pt x="692" y="488"/>
                </a:lnTo>
                <a:lnTo>
                  <a:pt x="696" y="484"/>
                </a:lnTo>
                <a:lnTo>
                  <a:pt x="698" y="482"/>
                </a:lnTo>
                <a:lnTo>
                  <a:pt x="694" y="478"/>
                </a:lnTo>
                <a:lnTo>
                  <a:pt x="690" y="476"/>
                </a:lnTo>
                <a:lnTo>
                  <a:pt x="688" y="472"/>
                </a:lnTo>
                <a:lnTo>
                  <a:pt x="692" y="466"/>
                </a:lnTo>
                <a:lnTo>
                  <a:pt x="700" y="462"/>
                </a:lnTo>
                <a:lnTo>
                  <a:pt x="708" y="458"/>
                </a:lnTo>
                <a:lnTo>
                  <a:pt x="714" y="452"/>
                </a:lnTo>
                <a:lnTo>
                  <a:pt x="704" y="446"/>
                </a:lnTo>
                <a:lnTo>
                  <a:pt x="700" y="436"/>
                </a:lnTo>
                <a:lnTo>
                  <a:pt x="700" y="424"/>
                </a:lnTo>
                <a:lnTo>
                  <a:pt x="708" y="414"/>
                </a:lnTo>
                <a:lnTo>
                  <a:pt x="702" y="412"/>
                </a:lnTo>
                <a:lnTo>
                  <a:pt x="696" y="410"/>
                </a:lnTo>
                <a:lnTo>
                  <a:pt x="692" y="408"/>
                </a:lnTo>
                <a:lnTo>
                  <a:pt x="706" y="402"/>
                </a:lnTo>
                <a:lnTo>
                  <a:pt x="712" y="398"/>
                </a:lnTo>
                <a:lnTo>
                  <a:pt x="714" y="392"/>
                </a:lnTo>
                <a:lnTo>
                  <a:pt x="716" y="382"/>
                </a:lnTo>
                <a:lnTo>
                  <a:pt x="718" y="370"/>
                </a:lnTo>
                <a:lnTo>
                  <a:pt x="724" y="362"/>
                </a:lnTo>
                <a:lnTo>
                  <a:pt x="728" y="356"/>
                </a:lnTo>
                <a:lnTo>
                  <a:pt x="734" y="352"/>
                </a:lnTo>
                <a:lnTo>
                  <a:pt x="736" y="348"/>
                </a:lnTo>
                <a:lnTo>
                  <a:pt x="736" y="342"/>
                </a:lnTo>
                <a:lnTo>
                  <a:pt x="732" y="332"/>
                </a:lnTo>
                <a:lnTo>
                  <a:pt x="736" y="330"/>
                </a:lnTo>
                <a:lnTo>
                  <a:pt x="742" y="328"/>
                </a:lnTo>
                <a:lnTo>
                  <a:pt x="736" y="326"/>
                </a:lnTo>
                <a:lnTo>
                  <a:pt x="730" y="322"/>
                </a:lnTo>
                <a:lnTo>
                  <a:pt x="722" y="320"/>
                </a:lnTo>
                <a:lnTo>
                  <a:pt x="718" y="316"/>
                </a:lnTo>
                <a:lnTo>
                  <a:pt x="714" y="312"/>
                </a:lnTo>
                <a:lnTo>
                  <a:pt x="710" y="306"/>
                </a:lnTo>
                <a:lnTo>
                  <a:pt x="716" y="306"/>
                </a:lnTo>
                <a:lnTo>
                  <a:pt x="720" y="302"/>
                </a:lnTo>
                <a:lnTo>
                  <a:pt x="726" y="302"/>
                </a:lnTo>
                <a:lnTo>
                  <a:pt x="722" y="298"/>
                </a:lnTo>
                <a:lnTo>
                  <a:pt x="718" y="296"/>
                </a:lnTo>
                <a:lnTo>
                  <a:pt x="714" y="294"/>
                </a:lnTo>
                <a:lnTo>
                  <a:pt x="710" y="292"/>
                </a:lnTo>
                <a:lnTo>
                  <a:pt x="706" y="290"/>
                </a:lnTo>
                <a:lnTo>
                  <a:pt x="702" y="286"/>
                </a:lnTo>
                <a:lnTo>
                  <a:pt x="706" y="284"/>
                </a:lnTo>
                <a:lnTo>
                  <a:pt x="708" y="282"/>
                </a:lnTo>
                <a:lnTo>
                  <a:pt x="708" y="276"/>
                </a:lnTo>
                <a:lnTo>
                  <a:pt x="704" y="272"/>
                </a:lnTo>
                <a:lnTo>
                  <a:pt x="700" y="268"/>
                </a:lnTo>
                <a:lnTo>
                  <a:pt x="694" y="268"/>
                </a:lnTo>
                <a:lnTo>
                  <a:pt x="698" y="258"/>
                </a:lnTo>
                <a:lnTo>
                  <a:pt x="704" y="248"/>
                </a:lnTo>
                <a:lnTo>
                  <a:pt x="710" y="238"/>
                </a:lnTo>
                <a:lnTo>
                  <a:pt x="700" y="250"/>
                </a:lnTo>
                <a:lnTo>
                  <a:pt x="694" y="252"/>
                </a:lnTo>
                <a:lnTo>
                  <a:pt x="690" y="250"/>
                </a:lnTo>
                <a:lnTo>
                  <a:pt x="682" y="244"/>
                </a:lnTo>
                <a:lnTo>
                  <a:pt x="672" y="234"/>
                </a:lnTo>
                <a:lnTo>
                  <a:pt x="680" y="222"/>
                </a:lnTo>
                <a:lnTo>
                  <a:pt x="678" y="212"/>
                </a:lnTo>
                <a:lnTo>
                  <a:pt x="672" y="206"/>
                </a:lnTo>
                <a:lnTo>
                  <a:pt x="662" y="202"/>
                </a:lnTo>
                <a:lnTo>
                  <a:pt x="650" y="202"/>
                </a:lnTo>
                <a:lnTo>
                  <a:pt x="654" y="198"/>
                </a:lnTo>
                <a:lnTo>
                  <a:pt x="658" y="196"/>
                </a:lnTo>
                <a:lnTo>
                  <a:pt x="662" y="192"/>
                </a:lnTo>
                <a:lnTo>
                  <a:pt x="664" y="188"/>
                </a:lnTo>
                <a:lnTo>
                  <a:pt x="660" y="184"/>
                </a:lnTo>
                <a:lnTo>
                  <a:pt x="654" y="182"/>
                </a:lnTo>
                <a:lnTo>
                  <a:pt x="650" y="180"/>
                </a:lnTo>
                <a:lnTo>
                  <a:pt x="648" y="184"/>
                </a:lnTo>
                <a:lnTo>
                  <a:pt x="646" y="190"/>
                </a:lnTo>
                <a:lnTo>
                  <a:pt x="644" y="192"/>
                </a:lnTo>
                <a:lnTo>
                  <a:pt x="640" y="196"/>
                </a:lnTo>
                <a:lnTo>
                  <a:pt x="640" y="184"/>
                </a:lnTo>
                <a:lnTo>
                  <a:pt x="640" y="172"/>
                </a:lnTo>
                <a:lnTo>
                  <a:pt x="638" y="162"/>
                </a:lnTo>
                <a:lnTo>
                  <a:pt x="632" y="154"/>
                </a:lnTo>
                <a:lnTo>
                  <a:pt x="622" y="152"/>
                </a:lnTo>
                <a:lnTo>
                  <a:pt x="622" y="146"/>
                </a:lnTo>
                <a:lnTo>
                  <a:pt x="622" y="140"/>
                </a:lnTo>
                <a:lnTo>
                  <a:pt x="622" y="134"/>
                </a:lnTo>
                <a:lnTo>
                  <a:pt x="622" y="128"/>
                </a:lnTo>
                <a:lnTo>
                  <a:pt x="618" y="110"/>
                </a:lnTo>
                <a:lnTo>
                  <a:pt x="614" y="94"/>
                </a:lnTo>
                <a:lnTo>
                  <a:pt x="612" y="98"/>
                </a:lnTo>
                <a:lnTo>
                  <a:pt x="612" y="104"/>
                </a:lnTo>
                <a:lnTo>
                  <a:pt x="610" y="108"/>
                </a:lnTo>
                <a:lnTo>
                  <a:pt x="608" y="114"/>
                </a:lnTo>
                <a:lnTo>
                  <a:pt x="606" y="118"/>
                </a:lnTo>
                <a:lnTo>
                  <a:pt x="602" y="120"/>
                </a:lnTo>
                <a:lnTo>
                  <a:pt x="598" y="122"/>
                </a:lnTo>
                <a:lnTo>
                  <a:pt x="592" y="122"/>
                </a:lnTo>
                <a:lnTo>
                  <a:pt x="592" y="118"/>
                </a:lnTo>
                <a:lnTo>
                  <a:pt x="592" y="114"/>
                </a:lnTo>
                <a:lnTo>
                  <a:pt x="592" y="108"/>
                </a:lnTo>
                <a:lnTo>
                  <a:pt x="590" y="112"/>
                </a:lnTo>
                <a:lnTo>
                  <a:pt x="586" y="114"/>
                </a:lnTo>
                <a:lnTo>
                  <a:pt x="582" y="116"/>
                </a:lnTo>
                <a:lnTo>
                  <a:pt x="574" y="100"/>
                </a:lnTo>
                <a:lnTo>
                  <a:pt x="568" y="80"/>
                </a:lnTo>
                <a:lnTo>
                  <a:pt x="564" y="90"/>
                </a:lnTo>
                <a:lnTo>
                  <a:pt x="558" y="96"/>
                </a:lnTo>
                <a:lnTo>
                  <a:pt x="552" y="104"/>
                </a:lnTo>
                <a:lnTo>
                  <a:pt x="548" y="100"/>
                </a:lnTo>
                <a:lnTo>
                  <a:pt x="544" y="94"/>
                </a:lnTo>
                <a:lnTo>
                  <a:pt x="542" y="90"/>
                </a:lnTo>
                <a:lnTo>
                  <a:pt x="540" y="82"/>
                </a:lnTo>
                <a:lnTo>
                  <a:pt x="540" y="76"/>
                </a:lnTo>
                <a:lnTo>
                  <a:pt x="536" y="80"/>
                </a:lnTo>
                <a:lnTo>
                  <a:pt x="534" y="82"/>
                </a:lnTo>
                <a:lnTo>
                  <a:pt x="530" y="84"/>
                </a:lnTo>
                <a:lnTo>
                  <a:pt x="520" y="52"/>
                </a:lnTo>
                <a:lnTo>
                  <a:pt x="508" y="22"/>
                </a:lnTo>
                <a:lnTo>
                  <a:pt x="504" y="30"/>
                </a:lnTo>
                <a:lnTo>
                  <a:pt x="498" y="40"/>
                </a:lnTo>
                <a:lnTo>
                  <a:pt x="490" y="48"/>
                </a:lnTo>
                <a:lnTo>
                  <a:pt x="482" y="52"/>
                </a:lnTo>
                <a:lnTo>
                  <a:pt x="472" y="50"/>
                </a:lnTo>
                <a:lnTo>
                  <a:pt x="468" y="52"/>
                </a:lnTo>
                <a:lnTo>
                  <a:pt x="464" y="54"/>
                </a:lnTo>
                <a:lnTo>
                  <a:pt x="460" y="58"/>
                </a:lnTo>
                <a:lnTo>
                  <a:pt x="456" y="48"/>
                </a:lnTo>
                <a:lnTo>
                  <a:pt x="450" y="38"/>
                </a:lnTo>
                <a:lnTo>
                  <a:pt x="448" y="30"/>
                </a:lnTo>
                <a:lnTo>
                  <a:pt x="444" y="28"/>
                </a:lnTo>
                <a:lnTo>
                  <a:pt x="440" y="28"/>
                </a:lnTo>
                <a:lnTo>
                  <a:pt x="440" y="36"/>
                </a:lnTo>
                <a:lnTo>
                  <a:pt x="438" y="40"/>
                </a:lnTo>
                <a:lnTo>
                  <a:pt x="436" y="44"/>
                </a:lnTo>
                <a:lnTo>
                  <a:pt x="432" y="46"/>
                </a:lnTo>
                <a:lnTo>
                  <a:pt x="430" y="46"/>
                </a:lnTo>
                <a:lnTo>
                  <a:pt x="424" y="44"/>
                </a:lnTo>
                <a:lnTo>
                  <a:pt x="420" y="40"/>
                </a:lnTo>
                <a:lnTo>
                  <a:pt x="416" y="34"/>
                </a:lnTo>
                <a:lnTo>
                  <a:pt x="412" y="38"/>
                </a:lnTo>
                <a:lnTo>
                  <a:pt x="408" y="40"/>
                </a:lnTo>
                <a:lnTo>
                  <a:pt x="404" y="44"/>
                </a:lnTo>
                <a:lnTo>
                  <a:pt x="386" y="22"/>
                </a:lnTo>
                <a:lnTo>
                  <a:pt x="368" y="0"/>
                </a:lnTo>
                <a:lnTo>
                  <a:pt x="370" y="10"/>
                </a:lnTo>
                <a:lnTo>
                  <a:pt x="372" y="18"/>
                </a:lnTo>
                <a:lnTo>
                  <a:pt x="372" y="28"/>
                </a:lnTo>
                <a:lnTo>
                  <a:pt x="364" y="26"/>
                </a:lnTo>
                <a:lnTo>
                  <a:pt x="360" y="22"/>
                </a:lnTo>
                <a:lnTo>
                  <a:pt x="354" y="16"/>
                </a:lnTo>
                <a:lnTo>
                  <a:pt x="352" y="10"/>
                </a:lnTo>
                <a:lnTo>
                  <a:pt x="350" y="2"/>
                </a:lnTo>
                <a:lnTo>
                  <a:pt x="350" y="6"/>
                </a:lnTo>
                <a:lnTo>
                  <a:pt x="348" y="10"/>
                </a:lnTo>
                <a:lnTo>
                  <a:pt x="348" y="14"/>
                </a:lnTo>
                <a:lnTo>
                  <a:pt x="346" y="20"/>
                </a:lnTo>
                <a:lnTo>
                  <a:pt x="344" y="24"/>
                </a:lnTo>
                <a:lnTo>
                  <a:pt x="342" y="28"/>
                </a:lnTo>
                <a:lnTo>
                  <a:pt x="340" y="32"/>
                </a:lnTo>
                <a:lnTo>
                  <a:pt x="338" y="34"/>
                </a:lnTo>
                <a:lnTo>
                  <a:pt x="334" y="34"/>
                </a:lnTo>
                <a:lnTo>
                  <a:pt x="330" y="32"/>
                </a:lnTo>
                <a:lnTo>
                  <a:pt x="326" y="28"/>
                </a:lnTo>
                <a:lnTo>
                  <a:pt x="326" y="32"/>
                </a:lnTo>
                <a:lnTo>
                  <a:pt x="328" y="38"/>
                </a:lnTo>
                <a:lnTo>
                  <a:pt x="324" y="36"/>
                </a:lnTo>
                <a:lnTo>
                  <a:pt x="320" y="34"/>
                </a:lnTo>
                <a:lnTo>
                  <a:pt x="316" y="32"/>
                </a:lnTo>
                <a:lnTo>
                  <a:pt x="314" y="36"/>
                </a:lnTo>
                <a:lnTo>
                  <a:pt x="314" y="40"/>
                </a:lnTo>
                <a:lnTo>
                  <a:pt x="312" y="44"/>
                </a:lnTo>
                <a:lnTo>
                  <a:pt x="294" y="42"/>
                </a:lnTo>
                <a:lnTo>
                  <a:pt x="278" y="32"/>
                </a:lnTo>
                <a:lnTo>
                  <a:pt x="264" y="18"/>
                </a:lnTo>
                <a:lnTo>
                  <a:pt x="250" y="4"/>
                </a:lnTo>
                <a:lnTo>
                  <a:pt x="260" y="6"/>
                </a:lnTo>
                <a:lnTo>
                  <a:pt x="266" y="14"/>
                </a:lnTo>
                <a:lnTo>
                  <a:pt x="270" y="24"/>
                </a:lnTo>
                <a:lnTo>
                  <a:pt x="274" y="34"/>
                </a:lnTo>
                <a:lnTo>
                  <a:pt x="282" y="40"/>
                </a:lnTo>
                <a:lnTo>
                  <a:pt x="256" y="12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60784"/>
                  <a:invGamma/>
                </a:schemeClr>
              </a:gs>
            </a:gsLst>
            <a:lin ang="540000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 dirty="0" smtClean="0"/>
          </a:p>
          <a:p>
            <a:pPr>
              <a:defRPr/>
            </a:pPr>
            <a:r>
              <a:rPr lang="en-US" altLang="zh-CN" b="1" dirty="0" err="1" smtClean="0"/>
              <a:t>Tcp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connect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ok</a:t>
            </a:r>
            <a:endParaRPr lang="zh-CN" altLang="en-US" b="1" dirty="0" smtClean="0"/>
          </a:p>
          <a:p>
            <a:pPr>
              <a:defRPr/>
            </a:pPr>
            <a:r>
              <a:rPr lang="en-US" altLang="zh-CN" b="1" dirty="0"/>
              <a:t>w</a:t>
            </a:r>
            <a:r>
              <a:rPr lang="en-US" altLang="zh-CN" b="1" dirty="0" smtClean="0"/>
              <a:t>ith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agile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flow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xmlns="" val="198250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5863" y="-99111"/>
            <a:ext cx="10515600" cy="1325563"/>
          </a:xfrm>
        </p:spPr>
        <p:txBody>
          <a:bodyPr/>
          <a:lstStyle/>
          <a:p>
            <a:r>
              <a:rPr kumimoji="1" lang="en-US" altLang="zh-CN" dirty="0" smtClean="0"/>
              <a:t>TestCase2: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Fwaas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agile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flow</a:t>
            </a:r>
            <a:endParaRPr kumimoji="1" lang="zh-CN" altLang="en-US" dirty="0"/>
          </a:p>
        </p:txBody>
      </p:sp>
      <p:sp>
        <p:nvSpPr>
          <p:cNvPr id="4" name="Freeform 2"/>
          <p:cNvSpPr>
            <a:spLocks/>
          </p:cNvSpPr>
          <p:nvPr/>
        </p:nvSpPr>
        <p:spPr bwMode="gray">
          <a:xfrm>
            <a:off x="-13498" y="1118260"/>
            <a:ext cx="4283075" cy="4556125"/>
          </a:xfrm>
          <a:custGeom>
            <a:avLst/>
            <a:gdLst/>
            <a:ahLst/>
            <a:cxnLst>
              <a:cxn ang="0">
                <a:pos x="744" y="1107"/>
              </a:cxn>
              <a:cxn ang="0">
                <a:pos x="0" y="2479"/>
              </a:cxn>
              <a:cxn ang="0">
                <a:pos x="977" y="2854"/>
              </a:cxn>
              <a:cxn ang="0">
                <a:pos x="2200" y="2440"/>
              </a:cxn>
              <a:cxn ang="0">
                <a:pos x="2666" y="1469"/>
              </a:cxn>
              <a:cxn ang="0">
                <a:pos x="2466" y="583"/>
              </a:cxn>
              <a:cxn ang="0">
                <a:pos x="2077" y="0"/>
              </a:cxn>
              <a:cxn ang="0">
                <a:pos x="744" y="1107"/>
              </a:cxn>
            </a:cxnLst>
            <a:rect l="0" t="0" r="r" b="b"/>
            <a:pathLst>
              <a:path w="2698" h="2870">
                <a:moveTo>
                  <a:pt x="744" y="1107"/>
                </a:moveTo>
                <a:lnTo>
                  <a:pt x="0" y="2479"/>
                </a:lnTo>
                <a:cubicBezTo>
                  <a:pt x="323" y="2693"/>
                  <a:pt x="608" y="2838"/>
                  <a:pt x="977" y="2854"/>
                </a:cubicBezTo>
                <a:cubicBezTo>
                  <a:pt x="1346" y="2870"/>
                  <a:pt x="1870" y="2745"/>
                  <a:pt x="2200" y="2440"/>
                </a:cubicBezTo>
                <a:cubicBezTo>
                  <a:pt x="2530" y="2135"/>
                  <a:pt x="2634" y="1715"/>
                  <a:pt x="2666" y="1469"/>
                </a:cubicBezTo>
                <a:cubicBezTo>
                  <a:pt x="2698" y="1223"/>
                  <a:pt x="2575" y="827"/>
                  <a:pt x="2466" y="583"/>
                </a:cubicBezTo>
                <a:cubicBezTo>
                  <a:pt x="2357" y="339"/>
                  <a:pt x="2258" y="175"/>
                  <a:pt x="2077" y="0"/>
                </a:cubicBezTo>
                <a:cubicBezTo>
                  <a:pt x="1410" y="553"/>
                  <a:pt x="744" y="1107"/>
                  <a:pt x="744" y="1107"/>
                </a:cubicBezTo>
                <a:close/>
              </a:path>
            </a:pathLst>
          </a:cu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0"/>
                  <a:invGamma/>
                  <a:alpha val="0"/>
                </a:schemeClr>
              </a:gs>
            </a:gsLst>
            <a:lin ang="2700000" scaled="1"/>
          </a:gra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gray">
          <a:xfrm rot="2428271" flipH="1">
            <a:off x="1299365" y="1889785"/>
            <a:ext cx="1506537" cy="2765425"/>
          </a:xfrm>
          <a:prstGeom prst="moon">
            <a:avLst>
              <a:gd name="adj" fmla="val 13625"/>
            </a:avLst>
          </a:prstGeom>
          <a:solidFill>
            <a:srgbClr val="C9C9C9">
              <a:alpha val="30196"/>
            </a:srgbClr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gray">
          <a:xfrm rot="-1039446">
            <a:off x="1108865" y="2426360"/>
            <a:ext cx="3009900" cy="0"/>
          </a:xfrm>
          <a:prstGeom prst="line">
            <a:avLst/>
          </a:prstGeom>
          <a:noFill/>
          <a:ln w="9525">
            <a:solidFill>
              <a:srgbClr val="B2B2B2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gray">
          <a:xfrm rot="-1039446">
            <a:off x="1361277" y="2420010"/>
            <a:ext cx="2859088" cy="1585912"/>
          </a:xfrm>
          <a:prstGeom prst="line">
            <a:avLst/>
          </a:prstGeom>
          <a:noFill/>
          <a:ln w="9525">
            <a:solidFill>
              <a:srgbClr val="B2B2B2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gray">
          <a:xfrm rot="-1039446">
            <a:off x="1545427" y="2608922"/>
            <a:ext cx="1425575" cy="2722563"/>
          </a:xfrm>
          <a:prstGeom prst="line">
            <a:avLst/>
          </a:prstGeom>
          <a:noFill/>
          <a:ln w="9525">
            <a:solidFill>
              <a:srgbClr val="B2B2B2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gray">
          <a:xfrm rot="20560554" flipH="1">
            <a:off x="875502" y="2937535"/>
            <a:ext cx="744538" cy="2803525"/>
          </a:xfrm>
          <a:prstGeom prst="line">
            <a:avLst/>
          </a:prstGeom>
          <a:noFill/>
          <a:ln w="9525">
            <a:solidFill>
              <a:srgbClr val="B2B2B2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477040" y="2194585"/>
            <a:ext cx="1527175" cy="1208087"/>
            <a:chOff x="1293" y="1283"/>
            <a:chExt cx="962" cy="761"/>
          </a:xfrm>
        </p:grpSpPr>
        <p:sp>
          <p:nvSpPr>
            <p:cNvPr id="11" name="AutoShape 10"/>
            <p:cNvSpPr>
              <a:spLocks noChangeArrowheads="1"/>
            </p:cNvSpPr>
            <p:nvPr/>
          </p:nvSpPr>
          <p:spPr bwMode="gray">
            <a:xfrm>
              <a:off x="1295" y="1283"/>
              <a:ext cx="958" cy="76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1600 w 21600"/>
                <a:gd name="T13" fmla="*/ 10814 h 21600"/>
                <a:gd name="T14" fmla="*/ 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1434" y="10800"/>
                  </a:moveTo>
                  <a:cubicBezTo>
                    <a:pt x="11434" y="11150"/>
                    <a:pt x="11150" y="11434"/>
                    <a:pt x="10800" y="11434"/>
                  </a:cubicBezTo>
                  <a:cubicBezTo>
                    <a:pt x="10449" y="11434"/>
                    <a:pt x="10166" y="11150"/>
                    <a:pt x="10166" y="10800"/>
                  </a:cubicBezTo>
                  <a:lnTo>
                    <a:pt x="0" y="10800"/>
                  </a:ln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CC00"/>
                </a:gs>
                <a:gs pos="50000">
                  <a:srgbClr val="663300"/>
                </a:gs>
                <a:gs pos="100000">
                  <a:srgbClr val="FFCC00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gray">
            <a:xfrm>
              <a:off x="1293" y="1591"/>
              <a:ext cx="962" cy="16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E476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pic>
        <p:nvPicPr>
          <p:cNvPr id="13" name="Picture 12" descr="worldmap_ani8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645315" y="1569110"/>
            <a:ext cx="1177925" cy="117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 descr="shadow_1_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gray">
          <a:xfrm>
            <a:off x="905665" y="2759735"/>
            <a:ext cx="64135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3645690" y="2902610"/>
            <a:ext cx="962025" cy="1009650"/>
            <a:chOff x="3247" y="1673"/>
            <a:chExt cx="606" cy="636"/>
          </a:xfrm>
        </p:grpSpPr>
        <p:pic>
          <p:nvPicPr>
            <p:cNvPr id="16" name="Picture 15" descr="light_shadow"/>
            <p:cNvPicPr>
              <a:picLocks noChangeAspect="1" noChangeArrowheads="1"/>
            </p:cNvPicPr>
            <p:nvPr/>
          </p:nvPicPr>
          <p:blipFill>
            <a:blip r:embed="rId4">
              <a:lum bright="-84000" contrast="-48000"/>
            </a:blip>
            <a:srcRect/>
            <a:stretch>
              <a:fillRect/>
            </a:stretch>
          </p:blipFill>
          <p:spPr bwMode="gray">
            <a:xfrm>
              <a:off x="3305" y="2171"/>
              <a:ext cx="498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6" descr="circuler_1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gray">
            <a:xfrm>
              <a:off x="3247" y="1673"/>
              <a:ext cx="606" cy="5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Oval 17"/>
            <p:cNvSpPr>
              <a:spLocks noChangeArrowheads="1"/>
            </p:cNvSpPr>
            <p:nvPr/>
          </p:nvSpPr>
          <p:spPr bwMode="gray">
            <a:xfrm>
              <a:off x="3247" y="1673"/>
              <a:ext cx="602" cy="587"/>
            </a:xfrm>
            <a:prstGeom prst="ellipse">
              <a:avLst/>
            </a:prstGeom>
            <a:gradFill rotWithShape="1">
              <a:gsLst>
                <a:gs pos="0">
                  <a:srgbClr val="CCCC00">
                    <a:alpha val="89999"/>
                  </a:srgbClr>
                </a:gs>
                <a:gs pos="50000">
                  <a:srgbClr val="CCFF99">
                    <a:alpha val="55000"/>
                  </a:srgbClr>
                </a:gs>
                <a:gs pos="100000">
                  <a:srgbClr val="CCCC00">
                    <a:alpha val="89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19" name="Group 18"/>
            <p:cNvGrpSpPr>
              <a:grpSpLocks/>
            </p:cNvGrpSpPr>
            <p:nvPr/>
          </p:nvGrpSpPr>
          <p:grpSpPr bwMode="auto">
            <a:xfrm rot="-1045052" flipH="1" flipV="1">
              <a:off x="3295" y="2159"/>
              <a:ext cx="470" cy="111"/>
              <a:chOff x="2532" y="1051"/>
              <a:chExt cx="893" cy="246"/>
            </a:xfrm>
          </p:grpSpPr>
          <p:grpSp>
            <p:nvGrpSpPr>
              <p:cNvPr id="21" name="Group 19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27" name="AutoShape 20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8" name="AutoShape 21"/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9" name="AutoShape 22"/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0" name="AutoShape 23"/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Group 24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23" name="AutoShape 25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901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AutoShape 26"/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5" name="AutoShape 27"/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6" name="AutoShape 28"/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20" name="Freeform 29"/>
            <p:cNvSpPr>
              <a:spLocks/>
            </p:cNvSpPr>
            <p:nvPr/>
          </p:nvSpPr>
          <p:spPr bwMode="gray">
            <a:xfrm>
              <a:off x="3309" y="1685"/>
              <a:ext cx="473" cy="204"/>
            </a:xfrm>
            <a:custGeom>
              <a:avLst/>
              <a:gdLst>
                <a:gd name="T0" fmla="*/ 0 w 1321"/>
                <a:gd name="T1" fmla="*/ 0 h 712"/>
                <a:gd name="T2" fmla="*/ 0 w 1321"/>
                <a:gd name="T3" fmla="*/ 0 h 712"/>
                <a:gd name="T4" fmla="*/ 0 w 1321"/>
                <a:gd name="T5" fmla="*/ 0 h 712"/>
                <a:gd name="T6" fmla="*/ 0 w 1321"/>
                <a:gd name="T7" fmla="*/ 0 h 712"/>
                <a:gd name="T8" fmla="*/ 0 w 1321"/>
                <a:gd name="T9" fmla="*/ 0 h 712"/>
                <a:gd name="T10" fmla="*/ 0 w 1321"/>
                <a:gd name="T11" fmla="*/ 0 h 712"/>
                <a:gd name="T12" fmla="*/ 0 w 1321"/>
                <a:gd name="T13" fmla="*/ 0 h 712"/>
                <a:gd name="T14" fmla="*/ 0 w 1321"/>
                <a:gd name="T15" fmla="*/ 0 h 712"/>
                <a:gd name="T16" fmla="*/ 0 w 1321"/>
                <a:gd name="T17" fmla="*/ 0 h 712"/>
                <a:gd name="T18" fmla="*/ 0 w 1321"/>
                <a:gd name="T19" fmla="*/ 0 h 712"/>
                <a:gd name="T20" fmla="*/ 0 w 1321"/>
                <a:gd name="T21" fmla="*/ 0 h 712"/>
                <a:gd name="T22" fmla="*/ 0 w 1321"/>
                <a:gd name="T23" fmla="*/ 0 h 712"/>
                <a:gd name="T24" fmla="*/ 0 w 1321"/>
                <a:gd name="T25" fmla="*/ 0 h 712"/>
                <a:gd name="T26" fmla="*/ 0 w 1321"/>
                <a:gd name="T27" fmla="*/ 0 h 712"/>
                <a:gd name="T28" fmla="*/ 0 w 1321"/>
                <a:gd name="T29" fmla="*/ 0 h 712"/>
                <a:gd name="T30" fmla="*/ 0 w 1321"/>
                <a:gd name="T31" fmla="*/ 0 h 712"/>
                <a:gd name="T32" fmla="*/ 0 w 1321"/>
                <a:gd name="T33" fmla="*/ 0 h 712"/>
                <a:gd name="T34" fmla="*/ 0 w 1321"/>
                <a:gd name="T35" fmla="*/ 0 h 712"/>
                <a:gd name="T36" fmla="*/ 0 w 1321"/>
                <a:gd name="T37" fmla="*/ 0 h 712"/>
                <a:gd name="T38" fmla="*/ 0 w 1321"/>
                <a:gd name="T39" fmla="*/ 0 h 712"/>
                <a:gd name="T40" fmla="*/ 0 w 1321"/>
                <a:gd name="T41" fmla="*/ 0 h 712"/>
                <a:gd name="T42" fmla="*/ 0 w 1321"/>
                <a:gd name="T43" fmla="*/ 0 h 712"/>
                <a:gd name="T44" fmla="*/ 0 w 1321"/>
                <a:gd name="T45" fmla="*/ 0 h 712"/>
                <a:gd name="T46" fmla="*/ 0 w 1321"/>
                <a:gd name="T47" fmla="*/ 0 h 712"/>
                <a:gd name="T48" fmla="*/ 0 w 1321"/>
                <a:gd name="T49" fmla="*/ 0 h 712"/>
                <a:gd name="T50" fmla="*/ 0 w 1321"/>
                <a:gd name="T51" fmla="*/ 0 h 712"/>
                <a:gd name="T52" fmla="*/ 0 w 1321"/>
                <a:gd name="T53" fmla="*/ 0 h 712"/>
                <a:gd name="T54" fmla="*/ 0 w 1321"/>
                <a:gd name="T55" fmla="*/ 0 h 712"/>
                <a:gd name="T56" fmla="*/ 0 w 1321"/>
                <a:gd name="T57" fmla="*/ 0 h 712"/>
                <a:gd name="T58" fmla="*/ 0 w 1321"/>
                <a:gd name="T59" fmla="*/ 0 h 712"/>
                <a:gd name="T60" fmla="*/ 0 w 1321"/>
                <a:gd name="T61" fmla="*/ 0 h 712"/>
                <a:gd name="T62" fmla="*/ 0 w 1321"/>
                <a:gd name="T63" fmla="*/ 0 h 712"/>
                <a:gd name="T64" fmla="*/ 0 w 1321"/>
                <a:gd name="T65" fmla="*/ 0 h 712"/>
                <a:gd name="T66" fmla="*/ 0 w 1321"/>
                <a:gd name="T67" fmla="*/ 0 h 712"/>
                <a:gd name="T68" fmla="*/ 0 w 1321"/>
                <a:gd name="T69" fmla="*/ 0 h 712"/>
                <a:gd name="T70" fmla="*/ 0 w 1321"/>
                <a:gd name="T71" fmla="*/ 0 h 712"/>
                <a:gd name="T72" fmla="*/ 0 w 1321"/>
                <a:gd name="T73" fmla="*/ 0 h 712"/>
                <a:gd name="T74" fmla="*/ 0 w 1321"/>
                <a:gd name="T75" fmla="*/ 0 h 712"/>
                <a:gd name="T76" fmla="*/ 0 w 1321"/>
                <a:gd name="T77" fmla="*/ 0 h 712"/>
                <a:gd name="T78" fmla="*/ 0 w 1321"/>
                <a:gd name="T79" fmla="*/ 0 h 712"/>
                <a:gd name="T80" fmla="*/ 0 w 1321"/>
                <a:gd name="T81" fmla="*/ 0 h 712"/>
                <a:gd name="T82" fmla="*/ 0 w 1321"/>
                <a:gd name="T83" fmla="*/ 0 h 712"/>
                <a:gd name="T84" fmla="*/ 0 w 1321"/>
                <a:gd name="T85" fmla="*/ 0 h 712"/>
                <a:gd name="T86" fmla="*/ 0 w 1321"/>
                <a:gd name="T87" fmla="*/ 0 h 712"/>
                <a:gd name="T88" fmla="*/ 0 w 1321"/>
                <a:gd name="T89" fmla="*/ 0 h 712"/>
                <a:gd name="T90" fmla="*/ 0 w 1321"/>
                <a:gd name="T91" fmla="*/ 0 h 712"/>
                <a:gd name="T92" fmla="*/ 0 w 1321"/>
                <a:gd name="T93" fmla="*/ 0 h 712"/>
                <a:gd name="T94" fmla="*/ 0 w 1321"/>
                <a:gd name="T95" fmla="*/ 0 h 712"/>
                <a:gd name="T96" fmla="*/ 0 w 1321"/>
                <a:gd name="T97" fmla="*/ 0 h 712"/>
                <a:gd name="T98" fmla="*/ 0 w 1321"/>
                <a:gd name="T99" fmla="*/ 0 h 712"/>
                <a:gd name="T100" fmla="*/ 0 w 1321"/>
                <a:gd name="T101" fmla="*/ 0 h 712"/>
                <a:gd name="T102" fmla="*/ 0 w 1321"/>
                <a:gd name="T103" fmla="*/ 0 h 712"/>
                <a:gd name="T104" fmla="*/ 0 w 1321"/>
                <a:gd name="T105" fmla="*/ 0 h 71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21"/>
                <a:gd name="T160" fmla="*/ 0 h 712"/>
                <a:gd name="T161" fmla="*/ 1321 w 1321"/>
                <a:gd name="T162" fmla="*/ 712 h 71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CAF6A2"/>
                </a:gs>
              </a:gsLst>
              <a:lin ang="5400000" scaled="1"/>
            </a:gra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1" name="Text Box 30"/>
          <p:cNvSpPr txBox="1">
            <a:spLocks noChangeArrowheads="1"/>
          </p:cNvSpPr>
          <p:nvPr/>
        </p:nvSpPr>
        <p:spPr bwMode="gray">
          <a:xfrm>
            <a:off x="3717127" y="3224872"/>
            <a:ext cx="81915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 dirty="0" smtClean="0">
                <a:solidFill>
                  <a:srgbClr val="003366"/>
                </a:solidFill>
              </a:rPr>
              <a:t>OK</a:t>
            </a:r>
            <a:endParaRPr lang="en-US" altLang="zh-CN" sz="2000" b="1" dirty="0">
              <a:solidFill>
                <a:srgbClr val="003366"/>
              </a:solidFill>
            </a:endParaRPr>
          </a:p>
        </p:txBody>
      </p:sp>
      <p:sp>
        <p:nvSpPr>
          <p:cNvPr id="32" name="Text Box 31"/>
          <p:cNvSpPr txBox="1">
            <a:spLocks noChangeArrowheads="1"/>
          </p:cNvSpPr>
          <p:nvPr/>
        </p:nvSpPr>
        <p:spPr bwMode="gray">
          <a:xfrm>
            <a:off x="1915315" y="2235860"/>
            <a:ext cx="1639887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2700" dir="5400000" algn="ctr" rotWithShape="0">
              <a:srgbClr val="003300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1600" b="1" dirty="0" smtClean="0"/>
              <a:t>step1</a:t>
            </a:r>
            <a:endParaRPr lang="en-US" altLang="zh-CN" sz="1600" b="1" dirty="0"/>
          </a:p>
        </p:txBody>
      </p:sp>
      <p:sp>
        <p:nvSpPr>
          <p:cNvPr id="33" name="Text Box 32"/>
          <p:cNvSpPr txBox="1">
            <a:spLocks noChangeArrowheads="1"/>
          </p:cNvSpPr>
          <p:nvPr/>
        </p:nvSpPr>
        <p:spPr bwMode="gray">
          <a:xfrm>
            <a:off x="1893090" y="2934360"/>
            <a:ext cx="1639887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2700" dir="5400000" algn="ctr" rotWithShape="0">
              <a:srgbClr val="003300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1600" b="1" dirty="0" smtClean="0"/>
              <a:t>step2</a:t>
            </a:r>
            <a:endParaRPr lang="en-US" altLang="zh-CN" sz="1600" b="1" dirty="0"/>
          </a:p>
        </p:txBody>
      </p:sp>
      <p:sp>
        <p:nvSpPr>
          <p:cNvPr id="34" name="Text Box 33"/>
          <p:cNvSpPr txBox="1">
            <a:spLocks noChangeArrowheads="1"/>
          </p:cNvSpPr>
          <p:nvPr/>
        </p:nvSpPr>
        <p:spPr bwMode="gray">
          <a:xfrm>
            <a:off x="1510502" y="3599522"/>
            <a:ext cx="1639888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2700" dir="5400000" algn="ctr" rotWithShape="0">
              <a:srgbClr val="003300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1600" b="1" dirty="0" smtClean="0"/>
              <a:t>step3</a:t>
            </a:r>
            <a:endParaRPr lang="en-US" altLang="zh-CN" sz="1600" b="1" dirty="0"/>
          </a:p>
        </p:txBody>
      </p:sp>
      <p:sp>
        <p:nvSpPr>
          <p:cNvPr id="35" name="Text Box 34"/>
          <p:cNvSpPr txBox="1">
            <a:spLocks noChangeArrowheads="1"/>
          </p:cNvSpPr>
          <p:nvPr/>
        </p:nvSpPr>
        <p:spPr bwMode="gray">
          <a:xfrm>
            <a:off x="405602" y="3967822"/>
            <a:ext cx="1639888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2700" dir="5400000" algn="ctr" rotWithShape="0">
              <a:srgbClr val="003300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1600" b="1" dirty="0" smtClean="0"/>
              <a:t>step4</a:t>
            </a:r>
            <a:endParaRPr lang="en-US" altLang="zh-CN" sz="1600" b="1" dirty="0"/>
          </a:p>
        </p:txBody>
      </p:sp>
      <p:sp>
        <p:nvSpPr>
          <p:cNvPr id="36" name="Rectangle 35"/>
          <p:cNvSpPr>
            <a:spLocks noChangeArrowheads="1"/>
          </p:cNvSpPr>
          <p:nvPr/>
        </p:nvSpPr>
        <p:spPr bwMode="gray">
          <a:xfrm>
            <a:off x="4398165" y="1737385"/>
            <a:ext cx="1636712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buClr>
                <a:srgbClr val="FF3300"/>
              </a:buClr>
              <a:buSzPct val="115000"/>
              <a:buFont typeface="Wingdings" pitchFamily="2" charset="2"/>
              <a:buNone/>
            </a:pPr>
            <a:r>
              <a:rPr lang="en-US" altLang="zh-CN" sz="1400" b="1" dirty="0" smtClean="0"/>
              <a:t>Host1</a:t>
            </a:r>
            <a:r>
              <a:rPr lang="zh-CN" altLang="en-US" sz="1400" b="1" dirty="0" smtClean="0"/>
              <a:t> </a:t>
            </a:r>
            <a:r>
              <a:rPr lang="en-US" altLang="zh-CN" sz="1400" b="1" dirty="0" smtClean="0"/>
              <a:t>Host4</a:t>
            </a:r>
            <a:r>
              <a:rPr lang="zh-CN" altLang="en-US" sz="1400" b="1" dirty="0" smtClean="0"/>
              <a:t> </a:t>
            </a:r>
            <a:r>
              <a:rPr lang="en-US" altLang="zh-CN" sz="1400" b="1" dirty="0" err="1" smtClean="0"/>
              <a:t>tcp</a:t>
            </a:r>
            <a:r>
              <a:rPr lang="zh-CN" altLang="en-US" sz="1400" b="1" dirty="0" smtClean="0"/>
              <a:t> </a:t>
            </a:r>
            <a:r>
              <a:rPr lang="en-US" altLang="zh-CN" sz="1400" b="1" dirty="0" smtClean="0"/>
              <a:t>connection</a:t>
            </a:r>
            <a:r>
              <a:rPr lang="zh-CN" altLang="en-US" sz="1400" b="1" dirty="0" smtClean="0"/>
              <a:t> </a:t>
            </a:r>
            <a:endParaRPr lang="en-US" altLang="zh-CN" sz="1400" b="1" dirty="0"/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gray">
          <a:xfrm>
            <a:off x="4639465" y="3148672"/>
            <a:ext cx="1636712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buClr>
                <a:srgbClr val="FF3300"/>
              </a:buClr>
              <a:buSzPct val="115000"/>
              <a:buFont typeface="Wingdings" pitchFamily="2" charset="2"/>
              <a:buNone/>
            </a:pPr>
            <a:r>
              <a:rPr lang="en-US" altLang="zh-CN" sz="1400" b="1" dirty="0" smtClean="0"/>
              <a:t>User</a:t>
            </a:r>
            <a:r>
              <a:rPr lang="zh-CN" altLang="en-US" sz="1400" b="1" dirty="0" smtClean="0"/>
              <a:t> </a:t>
            </a:r>
            <a:r>
              <a:rPr lang="en-US" altLang="zh-CN" sz="1400" b="1" dirty="0" smtClean="0"/>
              <a:t>define</a:t>
            </a:r>
            <a:r>
              <a:rPr lang="zh-CN" altLang="en-US" sz="1400" b="1" dirty="0" smtClean="0"/>
              <a:t> </a:t>
            </a:r>
            <a:r>
              <a:rPr lang="en-US" altLang="zh-CN" sz="1400" b="1" dirty="0" smtClean="0"/>
              <a:t>FW</a:t>
            </a:r>
            <a:r>
              <a:rPr lang="zh-CN" altLang="en-US" sz="1400" b="1" dirty="0" smtClean="0"/>
              <a:t> </a:t>
            </a:r>
            <a:r>
              <a:rPr lang="en-US" altLang="zh-CN" sz="1400" b="1" dirty="0" smtClean="0"/>
              <a:t>agile</a:t>
            </a:r>
            <a:r>
              <a:rPr lang="zh-CN" altLang="en-US" sz="1400" b="1" dirty="0" smtClean="0"/>
              <a:t> </a:t>
            </a:r>
            <a:r>
              <a:rPr lang="en-US" altLang="zh-CN" sz="1400" b="1" dirty="0" smtClean="0"/>
              <a:t>flow</a:t>
            </a:r>
            <a:endParaRPr lang="en-US" altLang="zh-CN" sz="1400" b="1" dirty="0"/>
          </a:p>
        </p:txBody>
      </p:sp>
      <p:sp>
        <p:nvSpPr>
          <p:cNvPr id="38" name="Rectangle 37"/>
          <p:cNvSpPr>
            <a:spLocks noChangeArrowheads="1"/>
          </p:cNvSpPr>
          <p:nvPr/>
        </p:nvSpPr>
        <p:spPr bwMode="gray">
          <a:xfrm>
            <a:off x="3944139" y="4740935"/>
            <a:ext cx="2090737" cy="7386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buClr>
                <a:srgbClr val="FF3300"/>
              </a:buClr>
              <a:buSzPct val="115000"/>
              <a:buFont typeface="Wingdings" pitchFamily="2" charset="2"/>
              <a:buNone/>
            </a:pPr>
            <a:r>
              <a:rPr lang="en-US" altLang="zh-CN" sz="1400" b="1" dirty="0" smtClean="0"/>
              <a:t>Add</a:t>
            </a:r>
            <a:r>
              <a:rPr lang="zh-CN" altLang="en-US" sz="1400" b="1" dirty="0" smtClean="0"/>
              <a:t> </a:t>
            </a:r>
            <a:r>
              <a:rPr lang="en-US" altLang="zh-CN" sz="1400" b="1" dirty="0" err="1" smtClean="0"/>
              <a:t>fw</a:t>
            </a:r>
            <a:r>
              <a:rPr lang="zh-CN" altLang="en-US" sz="1400" b="1" dirty="0" smtClean="0"/>
              <a:t> </a:t>
            </a:r>
            <a:r>
              <a:rPr lang="en-US" altLang="zh-CN" sz="1400" b="1" dirty="0" smtClean="0"/>
              <a:t>rule</a:t>
            </a:r>
            <a:r>
              <a:rPr lang="zh-CN" altLang="en-US" sz="1400" b="1" dirty="0" smtClean="0"/>
              <a:t> </a:t>
            </a:r>
            <a:r>
              <a:rPr lang="en-US" altLang="zh-CN" sz="1400" b="1" dirty="0" smtClean="0"/>
              <a:t>and</a:t>
            </a:r>
            <a:r>
              <a:rPr lang="zh-CN" altLang="en-US" sz="1400" b="1" dirty="0"/>
              <a:t> </a:t>
            </a:r>
            <a:r>
              <a:rPr lang="en-US" altLang="zh-CN" sz="1400" b="1" dirty="0" err="1"/>
              <a:t>f</a:t>
            </a:r>
            <a:r>
              <a:rPr lang="en-US" altLang="zh-CN" sz="1400" b="1" dirty="0" err="1" smtClean="0"/>
              <a:t>waas</a:t>
            </a:r>
            <a:r>
              <a:rPr lang="zh-CN" altLang="en-US" sz="1400" b="1" dirty="0" smtClean="0"/>
              <a:t> </a:t>
            </a:r>
            <a:r>
              <a:rPr lang="en-US" altLang="zh-CN" sz="1400" b="1" dirty="0" smtClean="0"/>
              <a:t>work,</a:t>
            </a:r>
            <a:r>
              <a:rPr lang="zh-CN" altLang="en-US" sz="1400" b="1" dirty="0" smtClean="0"/>
              <a:t> </a:t>
            </a:r>
            <a:r>
              <a:rPr lang="en-US" altLang="zh-CN" sz="1400" b="1" dirty="0" smtClean="0"/>
              <a:t>drop</a:t>
            </a:r>
            <a:r>
              <a:rPr lang="zh-CN" altLang="en-US" sz="1400" b="1" dirty="0" smtClean="0"/>
              <a:t> </a:t>
            </a:r>
            <a:r>
              <a:rPr lang="en-US" altLang="zh-CN" sz="1400" b="1" dirty="0" smtClean="0"/>
              <a:t>matched</a:t>
            </a:r>
            <a:r>
              <a:rPr lang="zh-CN" altLang="en-US" sz="1400" b="1" dirty="0" smtClean="0"/>
              <a:t> </a:t>
            </a:r>
            <a:r>
              <a:rPr lang="en-US" altLang="zh-CN" sz="1400" b="1" dirty="0" smtClean="0"/>
              <a:t>application</a:t>
            </a:r>
            <a:r>
              <a:rPr lang="zh-CN" altLang="en-US" sz="1400" b="1" dirty="0" smtClean="0"/>
              <a:t>  </a:t>
            </a:r>
            <a:r>
              <a:rPr lang="en-US" altLang="zh-CN" sz="1400" b="1" dirty="0" smtClean="0"/>
              <a:t>service</a:t>
            </a:r>
            <a:endParaRPr lang="en-US" altLang="zh-CN" sz="1400" b="1" dirty="0"/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gray">
          <a:xfrm>
            <a:off x="583402" y="5995060"/>
            <a:ext cx="2103438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buClr>
                <a:srgbClr val="FF3300"/>
              </a:buClr>
              <a:buSzPct val="115000"/>
              <a:buFont typeface="Wingdings" pitchFamily="2" charset="2"/>
              <a:buNone/>
            </a:pPr>
            <a:r>
              <a:rPr lang="en-US" altLang="zh-CN" sz="1400" b="1" dirty="0" smtClean="0"/>
              <a:t>Delete</a:t>
            </a:r>
            <a:r>
              <a:rPr lang="zh-CN" altLang="en-US" sz="1400" b="1" dirty="0" smtClean="0"/>
              <a:t> </a:t>
            </a:r>
            <a:r>
              <a:rPr lang="en-US" altLang="zh-CN" sz="1400" b="1" dirty="0" err="1" smtClean="0"/>
              <a:t>fw</a:t>
            </a:r>
            <a:r>
              <a:rPr lang="zh-CN" altLang="en-US" sz="1400" b="1" dirty="0" smtClean="0"/>
              <a:t> </a:t>
            </a:r>
            <a:r>
              <a:rPr lang="en-US" altLang="zh-CN" sz="1400" b="1" dirty="0" smtClean="0"/>
              <a:t>rule,</a:t>
            </a:r>
            <a:r>
              <a:rPr lang="zh-CN" altLang="en-US" sz="1400" b="1" dirty="0" smtClean="0"/>
              <a:t> </a:t>
            </a:r>
            <a:r>
              <a:rPr lang="en-US" altLang="zh-CN" sz="1400" b="1" dirty="0" smtClean="0"/>
              <a:t>then</a:t>
            </a:r>
            <a:r>
              <a:rPr lang="zh-CN" altLang="en-US" sz="1400" b="1" dirty="0" smtClean="0"/>
              <a:t> </a:t>
            </a:r>
            <a:r>
              <a:rPr lang="en-US" altLang="zh-CN" sz="1400" b="1" dirty="0" smtClean="0"/>
              <a:t>connection</a:t>
            </a:r>
            <a:r>
              <a:rPr lang="zh-CN" altLang="en-US" sz="1400" b="1" dirty="0" smtClean="0"/>
              <a:t> </a:t>
            </a:r>
            <a:r>
              <a:rPr lang="en-US" altLang="zh-CN" sz="1400" b="1" dirty="0" smtClean="0"/>
              <a:t>success</a:t>
            </a:r>
            <a:endParaRPr lang="en-US" altLang="zh-CN" sz="1400" b="1" dirty="0"/>
          </a:p>
        </p:txBody>
      </p:sp>
      <p:grpSp>
        <p:nvGrpSpPr>
          <p:cNvPr id="40" name="Group 39"/>
          <p:cNvGrpSpPr>
            <a:grpSpLocks/>
          </p:cNvGrpSpPr>
          <p:nvPr/>
        </p:nvGrpSpPr>
        <p:grpSpPr bwMode="auto">
          <a:xfrm>
            <a:off x="3609177" y="1619910"/>
            <a:ext cx="723900" cy="758825"/>
            <a:chOff x="3247" y="1673"/>
            <a:chExt cx="606" cy="636"/>
          </a:xfrm>
        </p:grpSpPr>
        <p:pic>
          <p:nvPicPr>
            <p:cNvPr id="41" name="Picture 40" descr="light_shadow"/>
            <p:cNvPicPr>
              <a:picLocks noChangeAspect="1" noChangeArrowheads="1"/>
            </p:cNvPicPr>
            <p:nvPr/>
          </p:nvPicPr>
          <p:blipFill>
            <a:blip r:embed="rId6">
              <a:lum bright="-84000" contrast="-48000"/>
            </a:blip>
            <a:srcRect/>
            <a:stretch>
              <a:fillRect/>
            </a:stretch>
          </p:blipFill>
          <p:spPr bwMode="gray">
            <a:xfrm>
              <a:off x="3305" y="2171"/>
              <a:ext cx="498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" name="Picture 41" descr="circuler_1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gray">
            <a:xfrm>
              <a:off x="3247" y="1673"/>
              <a:ext cx="606" cy="5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3" name="Oval 42"/>
            <p:cNvSpPr>
              <a:spLocks noChangeArrowheads="1"/>
            </p:cNvSpPr>
            <p:nvPr/>
          </p:nvSpPr>
          <p:spPr bwMode="gray">
            <a:xfrm>
              <a:off x="3247" y="1673"/>
              <a:ext cx="602" cy="587"/>
            </a:xfrm>
            <a:prstGeom prst="ellipse">
              <a:avLst/>
            </a:prstGeom>
            <a:gradFill rotWithShape="1">
              <a:gsLst>
                <a:gs pos="0">
                  <a:srgbClr val="CCCC00">
                    <a:alpha val="89999"/>
                  </a:srgbClr>
                </a:gs>
                <a:gs pos="50000">
                  <a:srgbClr val="CCFF99">
                    <a:alpha val="55000"/>
                  </a:srgbClr>
                </a:gs>
                <a:gs pos="100000">
                  <a:srgbClr val="CCCC00">
                    <a:alpha val="89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44" name="Group 43"/>
            <p:cNvGrpSpPr>
              <a:grpSpLocks/>
            </p:cNvGrpSpPr>
            <p:nvPr/>
          </p:nvGrpSpPr>
          <p:grpSpPr bwMode="auto">
            <a:xfrm rot="-1045052" flipH="1" flipV="1">
              <a:off x="3295" y="2159"/>
              <a:ext cx="470" cy="111"/>
              <a:chOff x="2532" y="1051"/>
              <a:chExt cx="893" cy="246"/>
            </a:xfrm>
          </p:grpSpPr>
          <p:grpSp>
            <p:nvGrpSpPr>
              <p:cNvPr id="46" name="Group 44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52" name="AutoShape 45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3" name="AutoShape 46"/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4" name="AutoShape 47"/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5" name="AutoShape 48"/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7" name="Group 49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48" name="AutoShape 50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9" name="AutoShape 51"/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0" name="AutoShape 52"/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1" name="AutoShape 53"/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45" name="Freeform 54"/>
            <p:cNvSpPr>
              <a:spLocks/>
            </p:cNvSpPr>
            <p:nvPr/>
          </p:nvSpPr>
          <p:spPr bwMode="gray">
            <a:xfrm>
              <a:off x="3309" y="1685"/>
              <a:ext cx="473" cy="204"/>
            </a:xfrm>
            <a:custGeom>
              <a:avLst/>
              <a:gdLst>
                <a:gd name="T0" fmla="*/ 0 w 1321"/>
                <a:gd name="T1" fmla="*/ 0 h 712"/>
                <a:gd name="T2" fmla="*/ 0 w 1321"/>
                <a:gd name="T3" fmla="*/ 0 h 712"/>
                <a:gd name="T4" fmla="*/ 0 w 1321"/>
                <a:gd name="T5" fmla="*/ 0 h 712"/>
                <a:gd name="T6" fmla="*/ 0 w 1321"/>
                <a:gd name="T7" fmla="*/ 0 h 712"/>
                <a:gd name="T8" fmla="*/ 0 w 1321"/>
                <a:gd name="T9" fmla="*/ 0 h 712"/>
                <a:gd name="T10" fmla="*/ 0 w 1321"/>
                <a:gd name="T11" fmla="*/ 0 h 712"/>
                <a:gd name="T12" fmla="*/ 0 w 1321"/>
                <a:gd name="T13" fmla="*/ 0 h 712"/>
                <a:gd name="T14" fmla="*/ 0 w 1321"/>
                <a:gd name="T15" fmla="*/ 0 h 712"/>
                <a:gd name="T16" fmla="*/ 0 w 1321"/>
                <a:gd name="T17" fmla="*/ 0 h 712"/>
                <a:gd name="T18" fmla="*/ 0 w 1321"/>
                <a:gd name="T19" fmla="*/ 0 h 712"/>
                <a:gd name="T20" fmla="*/ 0 w 1321"/>
                <a:gd name="T21" fmla="*/ 0 h 712"/>
                <a:gd name="T22" fmla="*/ 0 w 1321"/>
                <a:gd name="T23" fmla="*/ 0 h 712"/>
                <a:gd name="T24" fmla="*/ 0 w 1321"/>
                <a:gd name="T25" fmla="*/ 0 h 712"/>
                <a:gd name="T26" fmla="*/ 0 w 1321"/>
                <a:gd name="T27" fmla="*/ 0 h 712"/>
                <a:gd name="T28" fmla="*/ 0 w 1321"/>
                <a:gd name="T29" fmla="*/ 0 h 712"/>
                <a:gd name="T30" fmla="*/ 0 w 1321"/>
                <a:gd name="T31" fmla="*/ 0 h 712"/>
                <a:gd name="T32" fmla="*/ 0 w 1321"/>
                <a:gd name="T33" fmla="*/ 0 h 712"/>
                <a:gd name="T34" fmla="*/ 0 w 1321"/>
                <a:gd name="T35" fmla="*/ 0 h 712"/>
                <a:gd name="T36" fmla="*/ 0 w 1321"/>
                <a:gd name="T37" fmla="*/ 0 h 712"/>
                <a:gd name="T38" fmla="*/ 0 w 1321"/>
                <a:gd name="T39" fmla="*/ 0 h 712"/>
                <a:gd name="T40" fmla="*/ 0 w 1321"/>
                <a:gd name="T41" fmla="*/ 0 h 712"/>
                <a:gd name="T42" fmla="*/ 0 w 1321"/>
                <a:gd name="T43" fmla="*/ 0 h 712"/>
                <a:gd name="T44" fmla="*/ 0 w 1321"/>
                <a:gd name="T45" fmla="*/ 0 h 712"/>
                <a:gd name="T46" fmla="*/ 0 w 1321"/>
                <a:gd name="T47" fmla="*/ 0 h 712"/>
                <a:gd name="T48" fmla="*/ 0 w 1321"/>
                <a:gd name="T49" fmla="*/ 0 h 712"/>
                <a:gd name="T50" fmla="*/ 0 w 1321"/>
                <a:gd name="T51" fmla="*/ 0 h 712"/>
                <a:gd name="T52" fmla="*/ 0 w 1321"/>
                <a:gd name="T53" fmla="*/ 0 h 712"/>
                <a:gd name="T54" fmla="*/ 0 w 1321"/>
                <a:gd name="T55" fmla="*/ 0 h 712"/>
                <a:gd name="T56" fmla="*/ 0 w 1321"/>
                <a:gd name="T57" fmla="*/ 0 h 712"/>
                <a:gd name="T58" fmla="*/ 0 w 1321"/>
                <a:gd name="T59" fmla="*/ 0 h 712"/>
                <a:gd name="T60" fmla="*/ 0 w 1321"/>
                <a:gd name="T61" fmla="*/ 0 h 712"/>
                <a:gd name="T62" fmla="*/ 0 w 1321"/>
                <a:gd name="T63" fmla="*/ 0 h 712"/>
                <a:gd name="T64" fmla="*/ 0 w 1321"/>
                <a:gd name="T65" fmla="*/ 0 h 712"/>
                <a:gd name="T66" fmla="*/ 0 w 1321"/>
                <a:gd name="T67" fmla="*/ 0 h 712"/>
                <a:gd name="T68" fmla="*/ 0 w 1321"/>
                <a:gd name="T69" fmla="*/ 0 h 712"/>
                <a:gd name="T70" fmla="*/ 0 w 1321"/>
                <a:gd name="T71" fmla="*/ 0 h 712"/>
                <a:gd name="T72" fmla="*/ 0 w 1321"/>
                <a:gd name="T73" fmla="*/ 0 h 712"/>
                <a:gd name="T74" fmla="*/ 0 w 1321"/>
                <a:gd name="T75" fmla="*/ 0 h 712"/>
                <a:gd name="T76" fmla="*/ 0 w 1321"/>
                <a:gd name="T77" fmla="*/ 0 h 712"/>
                <a:gd name="T78" fmla="*/ 0 w 1321"/>
                <a:gd name="T79" fmla="*/ 0 h 712"/>
                <a:gd name="T80" fmla="*/ 0 w 1321"/>
                <a:gd name="T81" fmla="*/ 0 h 712"/>
                <a:gd name="T82" fmla="*/ 0 w 1321"/>
                <a:gd name="T83" fmla="*/ 0 h 712"/>
                <a:gd name="T84" fmla="*/ 0 w 1321"/>
                <a:gd name="T85" fmla="*/ 0 h 712"/>
                <a:gd name="T86" fmla="*/ 0 w 1321"/>
                <a:gd name="T87" fmla="*/ 0 h 712"/>
                <a:gd name="T88" fmla="*/ 0 w 1321"/>
                <a:gd name="T89" fmla="*/ 0 h 712"/>
                <a:gd name="T90" fmla="*/ 0 w 1321"/>
                <a:gd name="T91" fmla="*/ 0 h 712"/>
                <a:gd name="T92" fmla="*/ 0 w 1321"/>
                <a:gd name="T93" fmla="*/ 0 h 712"/>
                <a:gd name="T94" fmla="*/ 0 w 1321"/>
                <a:gd name="T95" fmla="*/ 0 h 712"/>
                <a:gd name="T96" fmla="*/ 0 w 1321"/>
                <a:gd name="T97" fmla="*/ 0 h 712"/>
                <a:gd name="T98" fmla="*/ 0 w 1321"/>
                <a:gd name="T99" fmla="*/ 0 h 712"/>
                <a:gd name="T100" fmla="*/ 0 w 1321"/>
                <a:gd name="T101" fmla="*/ 0 h 712"/>
                <a:gd name="T102" fmla="*/ 0 w 1321"/>
                <a:gd name="T103" fmla="*/ 0 h 712"/>
                <a:gd name="T104" fmla="*/ 0 w 1321"/>
                <a:gd name="T105" fmla="*/ 0 h 71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21"/>
                <a:gd name="T160" fmla="*/ 0 h 712"/>
                <a:gd name="T161" fmla="*/ 1321 w 1321"/>
                <a:gd name="T162" fmla="*/ 712 h 71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CAF6A2"/>
                </a:gs>
              </a:gsLst>
              <a:lin ang="5400000" scaled="1"/>
            </a:gra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6" name="Text Box 55"/>
          <p:cNvSpPr txBox="1">
            <a:spLocks noChangeArrowheads="1"/>
          </p:cNvSpPr>
          <p:nvPr/>
        </p:nvSpPr>
        <p:spPr bwMode="gray">
          <a:xfrm>
            <a:off x="3586952" y="1797710"/>
            <a:ext cx="755650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b="1" dirty="0" smtClean="0">
                <a:solidFill>
                  <a:srgbClr val="003366"/>
                </a:solidFill>
              </a:rPr>
              <a:t>ok</a:t>
            </a:r>
            <a:endParaRPr lang="en-US" altLang="zh-CN" sz="1600" b="1" dirty="0">
              <a:solidFill>
                <a:srgbClr val="003366"/>
              </a:solidFill>
            </a:endParaRPr>
          </a:p>
        </p:txBody>
      </p:sp>
      <p:grpSp>
        <p:nvGrpSpPr>
          <p:cNvPr id="57" name="Group 56"/>
          <p:cNvGrpSpPr>
            <a:grpSpLocks/>
          </p:cNvGrpSpPr>
          <p:nvPr/>
        </p:nvGrpSpPr>
        <p:grpSpPr bwMode="auto">
          <a:xfrm>
            <a:off x="2686840" y="4342472"/>
            <a:ext cx="1193800" cy="1254125"/>
            <a:chOff x="3247" y="1673"/>
            <a:chExt cx="606" cy="636"/>
          </a:xfrm>
        </p:grpSpPr>
        <p:pic>
          <p:nvPicPr>
            <p:cNvPr id="58" name="Picture 57" descr="light_shadow"/>
            <p:cNvPicPr>
              <a:picLocks noChangeAspect="1" noChangeArrowheads="1"/>
            </p:cNvPicPr>
            <p:nvPr/>
          </p:nvPicPr>
          <p:blipFill>
            <a:blip r:embed="rId8">
              <a:lum bright="-84000" contrast="-48000"/>
            </a:blip>
            <a:srcRect/>
            <a:stretch>
              <a:fillRect/>
            </a:stretch>
          </p:blipFill>
          <p:spPr bwMode="gray">
            <a:xfrm>
              <a:off x="3305" y="2171"/>
              <a:ext cx="498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9" name="Picture 58" descr="circuler_1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gray">
            <a:xfrm>
              <a:off x="3247" y="1673"/>
              <a:ext cx="606" cy="5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" name="Oval 59"/>
            <p:cNvSpPr>
              <a:spLocks noChangeArrowheads="1"/>
            </p:cNvSpPr>
            <p:nvPr/>
          </p:nvSpPr>
          <p:spPr bwMode="gray">
            <a:xfrm>
              <a:off x="3247" y="1673"/>
              <a:ext cx="602" cy="587"/>
            </a:xfrm>
            <a:prstGeom prst="ellipse">
              <a:avLst/>
            </a:prstGeom>
            <a:gradFill rotWithShape="1">
              <a:gsLst>
                <a:gs pos="0">
                  <a:srgbClr val="CCCC00">
                    <a:alpha val="89999"/>
                  </a:srgbClr>
                </a:gs>
                <a:gs pos="50000">
                  <a:srgbClr val="CCFF99">
                    <a:alpha val="55000"/>
                  </a:srgbClr>
                </a:gs>
                <a:gs pos="100000">
                  <a:srgbClr val="CCCC00">
                    <a:alpha val="89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61" name="Group 60"/>
            <p:cNvGrpSpPr>
              <a:grpSpLocks/>
            </p:cNvGrpSpPr>
            <p:nvPr/>
          </p:nvGrpSpPr>
          <p:grpSpPr bwMode="auto">
            <a:xfrm rot="-1045052" flipH="1" flipV="1">
              <a:off x="3295" y="2159"/>
              <a:ext cx="470" cy="111"/>
              <a:chOff x="2532" y="1051"/>
              <a:chExt cx="893" cy="246"/>
            </a:xfrm>
          </p:grpSpPr>
          <p:grpSp>
            <p:nvGrpSpPr>
              <p:cNvPr id="63" name="Group 61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69" name="AutoShape 62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0" name="AutoShape 63"/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1" name="AutoShape 64"/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" name="AutoShape 65"/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4" name="Group 66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65" name="AutoShape 67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901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" name="AutoShape 68"/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" name="AutoShape 69"/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8" name="AutoShape 70"/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62" name="Freeform 71"/>
            <p:cNvSpPr>
              <a:spLocks/>
            </p:cNvSpPr>
            <p:nvPr/>
          </p:nvSpPr>
          <p:spPr bwMode="gray">
            <a:xfrm>
              <a:off x="3309" y="1685"/>
              <a:ext cx="473" cy="204"/>
            </a:xfrm>
            <a:custGeom>
              <a:avLst/>
              <a:gdLst>
                <a:gd name="T0" fmla="*/ 0 w 1321"/>
                <a:gd name="T1" fmla="*/ 0 h 712"/>
                <a:gd name="T2" fmla="*/ 0 w 1321"/>
                <a:gd name="T3" fmla="*/ 0 h 712"/>
                <a:gd name="T4" fmla="*/ 0 w 1321"/>
                <a:gd name="T5" fmla="*/ 0 h 712"/>
                <a:gd name="T6" fmla="*/ 0 w 1321"/>
                <a:gd name="T7" fmla="*/ 0 h 712"/>
                <a:gd name="T8" fmla="*/ 0 w 1321"/>
                <a:gd name="T9" fmla="*/ 0 h 712"/>
                <a:gd name="T10" fmla="*/ 0 w 1321"/>
                <a:gd name="T11" fmla="*/ 0 h 712"/>
                <a:gd name="T12" fmla="*/ 0 w 1321"/>
                <a:gd name="T13" fmla="*/ 0 h 712"/>
                <a:gd name="T14" fmla="*/ 0 w 1321"/>
                <a:gd name="T15" fmla="*/ 0 h 712"/>
                <a:gd name="T16" fmla="*/ 0 w 1321"/>
                <a:gd name="T17" fmla="*/ 0 h 712"/>
                <a:gd name="T18" fmla="*/ 0 w 1321"/>
                <a:gd name="T19" fmla="*/ 0 h 712"/>
                <a:gd name="T20" fmla="*/ 0 w 1321"/>
                <a:gd name="T21" fmla="*/ 0 h 712"/>
                <a:gd name="T22" fmla="*/ 0 w 1321"/>
                <a:gd name="T23" fmla="*/ 0 h 712"/>
                <a:gd name="T24" fmla="*/ 0 w 1321"/>
                <a:gd name="T25" fmla="*/ 0 h 712"/>
                <a:gd name="T26" fmla="*/ 0 w 1321"/>
                <a:gd name="T27" fmla="*/ 0 h 712"/>
                <a:gd name="T28" fmla="*/ 0 w 1321"/>
                <a:gd name="T29" fmla="*/ 0 h 712"/>
                <a:gd name="T30" fmla="*/ 0 w 1321"/>
                <a:gd name="T31" fmla="*/ 0 h 712"/>
                <a:gd name="T32" fmla="*/ 0 w 1321"/>
                <a:gd name="T33" fmla="*/ 0 h 712"/>
                <a:gd name="T34" fmla="*/ 0 w 1321"/>
                <a:gd name="T35" fmla="*/ 0 h 712"/>
                <a:gd name="T36" fmla="*/ 0 w 1321"/>
                <a:gd name="T37" fmla="*/ 0 h 712"/>
                <a:gd name="T38" fmla="*/ 0 w 1321"/>
                <a:gd name="T39" fmla="*/ 0 h 712"/>
                <a:gd name="T40" fmla="*/ 0 w 1321"/>
                <a:gd name="T41" fmla="*/ 0 h 712"/>
                <a:gd name="T42" fmla="*/ 0 w 1321"/>
                <a:gd name="T43" fmla="*/ 0 h 712"/>
                <a:gd name="T44" fmla="*/ 0 w 1321"/>
                <a:gd name="T45" fmla="*/ 0 h 712"/>
                <a:gd name="T46" fmla="*/ 0 w 1321"/>
                <a:gd name="T47" fmla="*/ 0 h 712"/>
                <a:gd name="T48" fmla="*/ 0 w 1321"/>
                <a:gd name="T49" fmla="*/ 0 h 712"/>
                <a:gd name="T50" fmla="*/ 0 w 1321"/>
                <a:gd name="T51" fmla="*/ 0 h 712"/>
                <a:gd name="T52" fmla="*/ 0 w 1321"/>
                <a:gd name="T53" fmla="*/ 0 h 712"/>
                <a:gd name="T54" fmla="*/ 0 w 1321"/>
                <a:gd name="T55" fmla="*/ 0 h 712"/>
                <a:gd name="T56" fmla="*/ 0 w 1321"/>
                <a:gd name="T57" fmla="*/ 0 h 712"/>
                <a:gd name="T58" fmla="*/ 0 w 1321"/>
                <a:gd name="T59" fmla="*/ 0 h 712"/>
                <a:gd name="T60" fmla="*/ 0 w 1321"/>
                <a:gd name="T61" fmla="*/ 0 h 712"/>
                <a:gd name="T62" fmla="*/ 0 w 1321"/>
                <a:gd name="T63" fmla="*/ 0 h 712"/>
                <a:gd name="T64" fmla="*/ 0 w 1321"/>
                <a:gd name="T65" fmla="*/ 0 h 712"/>
                <a:gd name="T66" fmla="*/ 0 w 1321"/>
                <a:gd name="T67" fmla="*/ 0 h 712"/>
                <a:gd name="T68" fmla="*/ 0 w 1321"/>
                <a:gd name="T69" fmla="*/ 0 h 712"/>
                <a:gd name="T70" fmla="*/ 0 w 1321"/>
                <a:gd name="T71" fmla="*/ 0 h 712"/>
                <a:gd name="T72" fmla="*/ 0 w 1321"/>
                <a:gd name="T73" fmla="*/ 0 h 712"/>
                <a:gd name="T74" fmla="*/ 0 w 1321"/>
                <a:gd name="T75" fmla="*/ 0 h 712"/>
                <a:gd name="T76" fmla="*/ 0 w 1321"/>
                <a:gd name="T77" fmla="*/ 0 h 712"/>
                <a:gd name="T78" fmla="*/ 0 w 1321"/>
                <a:gd name="T79" fmla="*/ 0 h 712"/>
                <a:gd name="T80" fmla="*/ 0 w 1321"/>
                <a:gd name="T81" fmla="*/ 0 h 712"/>
                <a:gd name="T82" fmla="*/ 0 w 1321"/>
                <a:gd name="T83" fmla="*/ 0 h 712"/>
                <a:gd name="T84" fmla="*/ 0 w 1321"/>
                <a:gd name="T85" fmla="*/ 0 h 712"/>
                <a:gd name="T86" fmla="*/ 0 w 1321"/>
                <a:gd name="T87" fmla="*/ 0 h 712"/>
                <a:gd name="T88" fmla="*/ 0 w 1321"/>
                <a:gd name="T89" fmla="*/ 0 h 712"/>
                <a:gd name="T90" fmla="*/ 0 w 1321"/>
                <a:gd name="T91" fmla="*/ 0 h 712"/>
                <a:gd name="T92" fmla="*/ 0 w 1321"/>
                <a:gd name="T93" fmla="*/ 0 h 712"/>
                <a:gd name="T94" fmla="*/ 0 w 1321"/>
                <a:gd name="T95" fmla="*/ 0 h 712"/>
                <a:gd name="T96" fmla="*/ 0 w 1321"/>
                <a:gd name="T97" fmla="*/ 0 h 712"/>
                <a:gd name="T98" fmla="*/ 0 w 1321"/>
                <a:gd name="T99" fmla="*/ 0 h 712"/>
                <a:gd name="T100" fmla="*/ 0 w 1321"/>
                <a:gd name="T101" fmla="*/ 0 h 712"/>
                <a:gd name="T102" fmla="*/ 0 w 1321"/>
                <a:gd name="T103" fmla="*/ 0 h 712"/>
                <a:gd name="T104" fmla="*/ 0 w 1321"/>
                <a:gd name="T105" fmla="*/ 0 h 71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21"/>
                <a:gd name="T160" fmla="*/ 0 h 712"/>
                <a:gd name="T161" fmla="*/ 1321 w 1321"/>
                <a:gd name="T162" fmla="*/ 712 h 71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CAF6A2"/>
                </a:gs>
              </a:gsLst>
              <a:lin ang="5400000" scaled="1"/>
            </a:gra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3" name="Text Box 72"/>
          <p:cNvSpPr txBox="1">
            <a:spLocks noChangeArrowheads="1"/>
          </p:cNvSpPr>
          <p:nvPr/>
        </p:nvSpPr>
        <p:spPr bwMode="gray">
          <a:xfrm>
            <a:off x="2820190" y="4725060"/>
            <a:ext cx="954087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 dirty="0" smtClean="0">
                <a:solidFill>
                  <a:srgbClr val="003366"/>
                </a:solidFill>
              </a:rPr>
              <a:t>ok</a:t>
            </a:r>
            <a:endParaRPr lang="en-US" altLang="zh-CN" sz="2400" b="1" dirty="0">
              <a:solidFill>
                <a:srgbClr val="003366"/>
              </a:solidFill>
            </a:endParaRPr>
          </a:p>
        </p:txBody>
      </p:sp>
      <p:grpSp>
        <p:nvGrpSpPr>
          <p:cNvPr id="74" name="Group 73"/>
          <p:cNvGrpSpPr>
            <a:grpSpLocks/>
          </p:cNvGrpSpPr>
          <p:nvPr/>
        </p:nvGrpSpPr>
        <p:grpSpPr bwMode="auto">
          <a:xfrm>
            <a:off x="824702" y="5061610"/>
            <a:ext cx="892175" cy="936625"/>
            <a:chOff x="3247" y="1673"/>
            <a:chExt cx="606" cy="636"/>
          </a:xfrm>
        </p:grpSpPr>
        <p:pic>
          <p:nvPicPr>
            <p:cNvPr id="75" name="Picture 74" descr="light_shadow"/>
            <p:cNvPicPr>
              <a:picLocks noChangeAspect="1" noChangeArrowheads="1"/>
            </p:cNvPicPr>
            <p:nvPr/>
          </p:nvPicPr>
          <p:blipFill>
            <a:blip r:embed="rId10">
              <a:lum bright="-84000" contrast="-48000"/>
            </a:blip>
            <a:srcRect/>
            <a:stretch>
              <a:fillRect/>
            </a:stretch>
          </p:blipFill>
          <p:spPr bwMode="gray">
            <a:xfrm>
              <a:off x="3305" y="2171"/>
              <a:ext cx="498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6" name="Picture 75" descr="circuler_1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gray">
            <a:xfrm>
              <a:off x="3247" y="1673"/>
              <a:ext cx="606" cy="5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7" name="Oval 76"/>
            <p:cNvSpPr>
              <a:spLocks noChangeArrowheads="1"/>
            </p:cNvSpPr>
            <p:nvPr/>
          </p:nvSpPr>
          <p:spPr bwMode="gray">
            <a:xfrm>
              <a:off x="3247" y="1673"/>
              <a:ext cx="602" cy="587"/>
            </a:xfrm>
            <a:prstGeom prst="ellipse">
              <a:avLst/>
            </a:prstGeom>
            <a:gradFill rotWithShape="1">
              <a:gsLst>
                <a:gs pos="0">
                  <a:srgbClr val="CCCC00">
                    <a:alpha val="89999"/>
                  </a:srgbClr>
                </a:gs>
                <a:gs pos="50000">
                  <a:srgbClr val="CCFF99">
                    <a:alpha val="55000"/>
                  </a:srgbClr>
                </a:gs>
                <a:gs pos="100000">
                  <a:srgbClr val="CCCC00">
                    <a:alpha val="89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78" name="Group 77"/>
            <p:cNvGrpSpPr>
              <a:grpSpLocks/>
            </p:cNvGrpSpPr>
            <p:nvPr/>
          </p:nvGrpSpPr>
          <p:grpSpPr bwMode="auto">
            <a:xfrm rot="-1045052" flipH="1" flipV="1">
              <a:off x="3295" y="2159"/>
              <a:ext cx="470" cy="111"/>
              <a:chOff x="2532" y="1051"/>
              <a:chExt cx="893" cy="246"/>
            </a:xfrm>
          </p:grpSpPr>
          <p:grpSp>
            <p:nvGrpSpPr>
              <p:cNvPr id="80" name="Group 78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86" name="AutoShape 79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7" name="AutoShape 80"/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8" name="AutoShape 81"/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9" name="AutoShape 82"/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1" name="Group 83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82" name="AutoShape 84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901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3" name="AutoShape 85"/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4" name="AutoShape 86"/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5" name="AutoShape 87"/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79" name="Freeform 88"/>
            <p:cNvSpPr>
              <a:spLocks/>
            </p:cNvSpPr>
            <p:nvPr/>
          </p:nvSpPr>
          <p:spPr bwMode="gray">
            <a:xfrm>
              <a:off x="3309" y="1685"/>
              <a:ext cx="473" cy="204"/>
            </a:xfrm>
            <a:custGeom>
              <a:avLst/>
              <a:gdLst>
                <a:gd name="T0" fmla="*/ 0 w 1321"/>
                <a:gd name="T1" fmla="*/ 0 h 712"/>
                <a:gd name="T2" fmla="*/ 0 w 1321"/>
                <a:gd name="T3" fmla="*/ 0 h 712"/>
                <a:gd name="T4" fmla="*/ 0 w 1321"/>
                <a:gd name="T5" fmla="*/ 0 h 712"/>
                <a:gd name="T6" fmla="*/ 0 w 1321"/>
                <a:gd name="T7" fmla="*/ 0 h 712"/>
                <a:gd name="T8" fmla="*/ 0 w 1321"/>
                <a:gd name="T9" fmla="*/ 0 h 712"/>
                <a:gd name="T10" fmla="*/ 0 w 1321"/>
                <a:gd name="T11" fmla="*/ 0 h 712"/>
                <a:gd name="T12" fmla="*/ 0 w 1321"/>
                <a:gd name="T13" fmla="*/ 0 h 712"/>
                <a:gd name="T14" fmla="*/ 0 w 1321"/>
                <a:gd name="T15" fmla="*/ 0 h 712"/>
                <a:gd name="T16" fmla="*/ 0 w 1321"/>
                <a:gd name="T17" fmla="*/ 0 h 712"/>
                <a:gd name="T18" fmla="*/ 0 w 1321"/>
                <a:gd name="T19" fmla="*/ 0 h 712"/>
                <a:gd name="T20" fmla="*/ 0 w 1321"/>
                <a:gd name="T21" fmla="*/ 0 h 712"/>
                <a:gd name="T22" fmla="*/ 0 w 1321"/>
                <a:gd name="T23" fmla="*/ 0 h 712"/>
                <a:gd name="T24" fmla="*/ 0 w 1321"/>
                <a:gd name="T25" fmla="*/ 0 h 712"/>
                <a:gd name="T26" fmla="*/ 0 w 1321"/>
                <a:gd name="T27" fmla="*/ 0 h 712"/>
                <a:gd name="T28" fmla="*/ 0 w 1321"/>
                <a:gd name="T29" fmla="*/ 0 h 712"/>
                <a:gd name="T30" fmla="*/ 0 w 1321"/>
                <a:gd name="T31" fmla="*/ 0 h 712"/>
                <a:gd name="T32" fmla="*/ 0 w 1321"/>
                <a:gd name="T33" fmla="*/ 0 h 712"/>
                <a:gd name="T34" fmla="*/ 0 w 1321"/>
                <a:gd name="T35" fmla="*/ 0 h 712"/>
                <a:gd name="T36" fmla="*/ 0 w 1321"/>
                <a:gd name="T37" fmla="*/ 0 h 712"/>
                <a:gd name="T38" fmla="*/ 0 w 1321"/>
                <a:gd name="T39" fmla="*/ 0 h 712"/>
                <a:gd name="T40" fmla="*/ 0 w 1321"/>
                <a:gd name="T41" fmla="*/ 0 h 712"/>
                <a:gd name="T42" fmla="*/ 0 w 1321"/>
                <a:gd name="T43" fmla="*/ 0 h 712"/>
                <a:gd name="T44" fmla="*/ 0 w 1321"/>
                <a:gd name="T45" fmla="*/ 0 h 712"/>
                <a:gd name="T46" fmla="*/ 0 w 1321"/>
                <a:gd name="T47" fmla="*/ 0 h 712"/>
                <a:gd name="T48" fmla="*/ 0 w 1321"/>
                <a:gd name="T49" fmla="*/ 0 h 712"/>
                <a:gd name="T50" fmla="*/ 0 w 1321"/>
                <a:gd name="T51" fmla="*/ 0 h 712"/>
                <a:gd name="T52" fmla="*/ 0 w 1321"/>
                <a:gd name="T53" fmla="*/ 0 h 712"/>
                <a:gd name="T54" fmla="*/ 0 w 1321"/>
                <a:gd name="T55" fmla="*/ 0 h 712"/>
                <a:gd name="T56" fmla="*/ 0 w 1321"/>
                <a:gd name="T57" fmla="*/ 0 h 712"/>
                <a:gd name="T58" fmla="*/ 0 w 1321"/>
                <a:gd name="T59" fmla="*/ 0 h 712"/>
                <a:gd name="T60" fmla="*/ 0 w 1321"/>
                <a:gd name="T61" fmla="*/ 0 h 712"/>
                <a:gd name="T62" fmla="*/ 0 w 1321"/>
                <a:gd name="T63" fmla="*/ 0 h 712"/>
                <a:gd name="T64" fmla="*/ 0 w 1321"/>
                <a:gd name="T65" fmla="*/ 0 h 712"/>
                <a:gd name="T66" fmla="*/ 0 w 1321"/>
                <a:gd name="T67" fmla="*/ 0 h 712"/>
                <a:gd name="T68" fmla="*/ 0 w 1321"/>
                <a:gd name="T69" fmla="*/ 0 h 712"/>
                <a:gd name="T70" fmla="*/ 0 w 1321"/>
                <a:gd name="T71" fmla="*/ 0 h 712"/>
                <a:gd name="T72" fmla="*/ 0 w 1321"/>
                <a:gd name="T73" fmla="*/ 0 h 712"/>
                <a:gd name="T74" fmla="*/ 0 w 1321"/>
                <a:gd name="T75" fmla="*/ 0 h 712"/>
                <a:gd name="T76" fmla="*/ 0 w 1321"/>
                <a:gd name="T77" fmla="*/ 0 h 712"/>
                <a:gd name="T78" fmla="*/ 0 w 1321"/>
                <a:gd name="T79" fmla="*/ 0 h 712"/>
                <a:gd name="T80" fmla="*/ 0 w 1321"/>
                <a:gd name="T81" fmla="*/ 0 h 712"/>
                <a:gd name="T82" fmla="*/ 0 w 1321"/>
                <a:gd name="T83" fmla="*/ 0 h 712"/>
                <a:gd name="T84" fmla="*/ 0 w 1321"/>
                <a:gd name="T85" fmla="*/ 0 h 712"/>
                <a:gd name="T86" fmla="*/ 0 w 1321"/>
                <a:gd name="T87" fmla="*/ 0 h 712"/>
                <a:gd name="T88" fmla="*/ 0 w 1321"/>
                <a:gd name="T89" fmla="*/ 0 h 712"/>
                <a:gd name="T90" fmla="*/ 0 w 1321"/>
                <a:gd name="T91" fmla="*/ 0 h 712"/>
                <a:gd name="T92" fmla="*/ 0 w 1321"/>
                <a:gd name="T93" fmla="*/ 0 h 712"/>
                <a:gd name="T94" fmla="*/ 0 w 1321"/>
                <a:gd name="T95" fmla="*/ 0 h 712"/>
                <a:gd name="T96" fmla="*/ 0 w 1321"/>
                <a:gd name="T97" fmla="*/ 0 h 712"/>
                <a:gd name="T98" fmla="*/ 0 w 1321"/>
                <a:gd name="T99" fmla="*/ 0 h 712"/>
                <a:gd name="T100" fmla="*/ 0 w 1321"/>
                <a:gd name="T101" fmla="*/ 0 h 712"/>
                <a:gd name="T102" fmla="*/ 0 w 1321"/>
                <a:gd name="T103" fmla="*/ 0 h 712"/>
                <a:gd name="T104" fmla="*/ 0 w 1321"/>
                <a:gd name="T105" fmla="*/ 0 h 71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21"/>
                <a:gd name="T160" fmla="*/ 0 h 712"/>
                <a:gd name="T161" fmla="*/ 1321 w 1321"/>
                <a:gd name="T162" fmla="*/ 712 h 71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CAF6A2"/>
                </a:gs>
              </a:gsLst>
              <a:lin ang="5400000" scaled="1"/>
            </a:gra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0" name="Text Box 89"/>
          <p:cNvSpPr txBox="1">
            <a:spLocks noChangeArrowheads="1"/>
          </p:cNvSpPr>
          <p:nvPr/>
        </p:nvSpPr>
        <p:spPr bwMode="gray">
          <a:xfrm>
            <a:off x="851690" y="5331485"/>
            <a:ext cx="81915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 dirty="0">
                <a:solidFill>
                  <a:srgbClr val="003366"/>
                </a:solidFill>
              </a:rPr>
              <a:t>o</a:t>
            </a:r>
            <a:r>
              <a:rPr lang="en-US" altLang="zh-CN" sz="2000" b="1" dirty="0" smtClean="0">
                <a:solidFill>
                  <a:srgbClr val="003366"/>
                </a:solidFill>
              </a:rPr>
              <a:t>k</a:t>
            </a:r>
            <a:endParaRPr lang="en-US" altLang="zh-CN" sz="2000" b="1" dirty="0">
              <a:solidFill>
                <a:srgbClr val="003366"/>
              </a:solidFill>
            </a:endParaRPr>
          </a:p>
        </p:txBody>
      </p:sp>
      <p:pic>
        <p:nvPicPr>
          <p:cNvPr id="91" name="图片 9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76613" y="1152152"/>
            <a:ext cx="6532149" cy="556783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4" name="圆角矩形 93"/>
          <p:cNvSpPr/>
          <p:nvPr/>
        </p:nvSpPr>
        <p:spPr>
          <a:xfrm>
            <a:off x="8041693" y="2378735"/>
            <a:ext cx="684296" cy="29334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圆角矩形 94"/>
          <p:cNvSpPr/>
          <p:nvPr/>
        </p:nvSpPr>
        <p:spPr>
          <a:xfrm>
            <a:off x="8073164" y="3435932"/>
            <a:ext cx="684296" cy="315357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圆角矩形 95"/>
          <p:cNvSpPr/>
          <p:nvPr/>
        </p:nvSpPr>
        <p:spPr>
          <a:xfrm>
            <a:off x="2613815" y="6256670"/>
            <a:ext cx="792967" cy="463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Host1</a:t>
            </a:r>
            <a:endParaRPr kumimoji="1" lang="zh-CN" altLang="en-US" dirty="0"/>
          </a:p>
        </p:txBody>
      </p:sp>
      <p:sp>
        <p:nvSpPr>
          <p:cNvPr id="97" name="圆角矩形 96"/>
          <p:cNvSpPr/>
          <p:nvPr/>
        </p:nvSpPr>
        <p:spPr>
          <a:xfrm>
            <a:off x="4820037" y="6258483"/>
            <a:ext cx="792967" cy="463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Host4</a:t>
            </a:r>
            <a:endParaRPr kumimoji="1" lang="zh-CN" altLang="en-US" dirty="0"/>
          </a:p>
        </p:txBody>
      </p:sp>
      <p:sp>
        <p:nvSpPr>
          <p:cNvPr id="98" name="圆角矩形 97"/>
          <p:cNvSpPr/>
          <p:nvPr/>
        </p:nvSpPr>
        <p:spPr>
          <a:xfrm>
            <a:off x="3717127" y="5568247"/>
            <a:ext cx="777876" cy="55119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FW</a:t>
            </a:r>
            <a:endParaRPr kumimoji="1" lang="zh-CN" altLang="en-US" dirty="0"/>
          </a:p>
        </p:txBody>
      </p:sp>
      <p:cxnSp>
        <p:nvCxnSpPr>
          <p:cNvPr id="100" name="直线连接符 99"/>
          <p:cNvCxnSpPr>
            <a:stCxn id="96" idx="3"/>
            <a:endCxn id="97" idx="1"/>
          </p:cNvCxnSpPr>
          <p:nvPr/>
        </p:nvCxnSpPr>
        <p:spPr>
          <a:xfrm>
            <a:off x="3406782" y="6488331"/>
            <a:ext cx="1413255" cy="18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线连接符 101"/>
          <p:cNvCxnSpPr>
            <a:stCxn id="98" idx="2"/>
          </p:cNvCxnSpPr>
          <p:nvPr/>
        </p:nvCxnSpPr>
        <p:spPr>
          <a:xfrm>
            <a:off x="4106065" y="6119446"/>
            <a:ext cx="0" cy="368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任意形状 102"/>
          <p:cNvSpPr/>
          <p:nvPr/>
        </p:nvSpPr>
        <p:spPr>
          <a:xfrm>
            <a:off x="2996418" y="5866193"/>
            <a:ext cx="2110154" cy="645360"/>
          </a:xfrm>
          <a:custGeom>
            <a:avLst/>
            <a:gdLst>
              <a:gd name="connsiteX0" fmla="*/ 0 w 2110154"/>
              <a:gd name="connsiteY0" fmla="*/ 604945 h 645360"/>
              <a:gd name="connsiteX1" fmla="*/ 956604 w 2110154"/>
              <a:gd name="connsiteY1" fmla="*/ 562742 h 645360"/>
              <a:gd name="connsiteX2" fmla="*/ 1069145 w 2110154"/>
              <a:gd name="connsiteY2" fmla="*/ 35 h 645360"/>
              <a:gd name="connsiteX3" fmla="*/ 1336431 w 2110154"/>
              <a:gd name="connsiteY3" fmla="*/ 590878 h 645360"/>
              <a:gd name="connsiteX4" fmla="*/ 2110154 w 2110154"/>
              <a:gd name="connsiteY4" fmla="*/ 619013 h 64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0154" h="645360">
                <a:moveTo>
                  <a:pt x="0" y="604945"/>
                </a:moveTo>
                <a:cubicBezTo>
                  <a:pt x="389206" y="634252"/>
                  <a:pt x="778413" y="663560"/>
                  <a:pt x="956604" y="562742"/>
                </a:cubicBezTo>
                <a:cubicBezTo>
                  <a:pt x="1134795" y="461924"/>
                  <a:pt x="1005841" y="-4654"/>
                  <a:pt x="1069145" y="35"/>
                </a:cubicBezTo>
                <a:cubicBezTo>
                  <a:pt x="1132449" y="4724"/>
                  <a:pt x="1162930" y="487715"/>
                  <a:pt x="1336431" y="590878"/>
                </a:cubicBezTo>
                <a:cubicBezTo>
                  <a:pt x="1509933" y="694041"/>
                  <a:pt x="2110154" y="619013"/>
                  <a:pt x="2110154" y="619013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0237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图片 1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919" y="1600406"/>
            <a:ext cx="4359081" cy="4200525"/>
          </a:xfrm>
          <a:prstGeom prst="rect">
            <a:avLst/>
          </a:prstGeom>
        </p:spPr>
      </p:pic>
      <p:pic>
        <p:nvPicPr>
          <p:cNvPr id="155" name="图片 1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680" y="543339"/>
            <a:ext cx="3838575" cy="631466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19929" y="-183520"/>
            <a:ext cx="10515600" cy="1325563"/>
          </a:xfrm>
        </p:spPr>
        <p:txBody>
          <a:bodyPr/>
          <a:lstStyle/>
          <a:p>
            <a:r>
              <a:rPr kumimoji="1" lang="en-US" altLang="zh-CN" dirty="0" smtClean="0"/>
              <a:t>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work</a:t>
            </a:r>
            <a:endParaRPr kumimoji="1" lang="zh-CN" altLang="en-US" dirty="0"/>
          </a:p>
        </p:txBody>
      </p:sp>
      <p:sp>
        <p:nvSpPr>
          <p:cNvPr id="3" name="Arc 3"/>
          <p:cNvSpPr>
            <a:spLocks/>
          </p:cNvSpPr>
          <p:nvPr/>
        </p:nvSpPr>
        <p:spPr bwMode="gray">
          <a:xfrm rot="17752284" flipH="1">
            <a:off x="7159624" y="2531105"/>
            <a:ext cx="1677988" cy="1738312"/>
          </a:xfrm>
          <a:custGeom>
            <a:avLst/>
            <a:gdLst>
              <a:gd name="T0" fmla="*/ 2147483647 w 43200"/>
              <a:gd name="T1" fmla="*/ 2147483647 h 43200"/>
              <a:gd name="T2" fmla="*/ 2147483647 w 43200"/>
              <a:gd name="T3" fmla="*/ 2147483647 h 43200"/>
              <a:gd name="T4" fmla="*/ 2147483647 w 43200"/>
              <a:gd name="T5" fmla="*/ 2147483647 h 43200"/>
              <a:gd name="T6" fmla="*/ 0 60000 65536"/>
              <a:gd name="T7" fmla="*/ 0 60000 65536"/>
              <a:gd name="T8" fmla="*/ 0 60000 65536"/>
              <a:gd name="T9" fmla="*/ 0 w 43200"/>
              <a:gd name="T10" fmla="*/ 0 h 43200"/>
              <a:gd name="T11" fmla="*/ 43200 w 43200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43200" fill="none" extrusionOk="0">
                <a:moveTo>
                  <a:pt x="3603" y="33544"/>
                </a:moveTo>
                <a:cubicBezTo>
                  <a:pt x="1253" y="30004"/>
                  <a:pt x="0" y="2584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20467" y="43200"/>
                  <a:pt x="19337" y="43110"/>
                  <a:pt x="18219" y="42933"/>
                </a:cubicBezTo>
              </a:path>
              <a:path w="43200" h="43200" stroke="0" extrusionOk="0">
                <a:moveTo>
                  <a:pt x="3603" y="33544"/>
                </a:moveTo>
                <a:cubicBezTo>
                  <a:pt x="1253" y="30004"/>
                  <a:pt x="0" y="2584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20467" y="43200"/>
                  <a:pt x="19337" y="43110"/>
                  <a:pt x="18219" y="42933"/>
                </a:cubicBezTo>
                <a:lnTo>
                  <a:pt x="21600" y="21600"/>
                </a:lnTo>
                <a:close/>
              </a:path>
            </a:pathLst>
          </a:custGeom>
          <a:noFill/>
          <a:ln w="19050">
            <a:solidFill>
              <a:srgbClr val="1C1C1C"/>
            </a:solidFill>
            <a:prstDash val="sysDot"/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" name="Arc 4"/>
          <p:cNvSpPr>
            <a:spLocks/>
          </p:cNvSpPr>
          <p:nvPr/>
        </p:nvSpPr>
        <p:spPr bwMode="gray">
          <a:xfrm rot="5400000" flipH="1">
            <a:off x="3345655" y="1122199"/>
            <a:ext cx="1381125" cy="1420812"/>
          </a:xfrm>
          <a:custGeom>
            <a:avLst/>
            <a:gdLst>
              <a:gd name="T0" fmla="*/ 2147483647 w 43200"/>
              <a:gd name="T1" fmla="*/ 2147483647 h 42913"/>
              <a:gd name="T2" fmla="*/ 2147483647 w 43200"/>
              <a:gd name="T3" fmla="*/ 2147483647 h 42913"/>
              <a:gd name="T4" fmla="*/ 2147483647 w 43200"/>
              <a:gd name="T5" fmla="*/ 2147483647 h 42913"/>
              <a:gd name="T6" fmla="*/ 0 60000 65536"/>
              <a:gd name="T7" fmla="*/ 0 60000 65536"/>
              <a:gd name="T8" fmla="*/ 0 60000 65536"/>
              <a:gd name="T9" fmla="*/ 0 w 43200"/>
              <a:gd name="T10" fmla="*/ 0 h 42913"/>
              <a:gd name="T11" fmla="*/ 43200 w 43200"/>
              <a:gd name="T12" fmla="*/ 42913 h 4291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42913" fill="none" extrusionOk="0">
                <a:moveTo>
                  <a:pt x="14429" y="41974"/>
                </a:moveTo>
                <a:cubicBezTo>
                  <a:pt x="5783" y="38932"/>
                  <a:pt x="0" y="30765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32173"/>
                  <a:pt x="35545" y="41193"/>
                  <a:pt x="25111" y="42912"/>
                </a:cubicBezTo>
              </a:path>
              <a:path w="43200" h="42913" stroke="0" extrusionOk="0">
                <a:moveTo>
                  <a:pt x="14429" y="41974"/>
                </a:moveTo>
                <a:cubicBezTo>
                  <a:pt x="5783" y="38932"/>
                  <a:pt x="0" y="30765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32173"/>
                  <a:pt x="35545" y="41193"/>
                  <a:pt x="25111" y="42912"/>
                </a:cubicBezTo>
                <a:lnTo>
                  <a:pt x="21600" y="21600"/>
                </a:lnTo>
                <a:close/>
              </a:path>
            </a:pathLst>
          </a:custGeom>
          <a:noFill/>
          <a:ln w="12700" cap="rnd">
            <a:solidFill>
              <a:srgbClr val="1C1C1C"/>
            </a:solidFill>
            <a:prstDash val="sysDot"/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5" name="Picture 5" descr="circuler_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gray">
          <a:xfrm>
            <a:off x="7313612" y="2713667"/>
            <a:ext cx="1365250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Oval 6"/>
          <p:cNvSpPr>
            <a:spLocks noChangeArrowheads="1"/>
          </p:cNvSpPr>
          <p:nvPr/>
        </p:nvSpPr>
        <p:spPr bwMode="gray">
          <a:xfrm>
            <a:off x="7313612" y="2713667"/>
            <a:ext cx="1357312" cy="1355725"/>
          </a:xfrm>
          <a:prstGeom prst="ellipse">
            <a:avLst/>
          </a:prstGeom>
          <a:gradFill rotWithShape="1">
            <a:gsLst>
              <a:gs pos="0">
                <a:srgbClr val="00CC66">
                  <a:gamma/>
                  <a:shade val="26275"/>
                  <a:invGamma/>
                  <a:alpha val="89999"/>
                </a:srgbClr>
              </a:gs>
              <a:gs pos="50000">
                <a:srgbClr val="00CC66">
                  <a:alpha val="45000"/>
                </a:srgbClr>
              </a:gs>
              <a:gs pos="100000">
                <a:srgbClr val="00CC66">
                  <a:gamma/>
                  <a:shade val="26275"/>
                  <a:invGamma/>
                  <a:alpha val="89999"/>
                </a:srgbClr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Freeform 7"/>
          <p:cNvSpPr>
            <a:spLocks/>
          </p:cNvSpPr>
          <p:nvPr/>
        </p:nvSpPr>
        <p:spPr bwMode="gray">
          <a:xfrm>
            <a:off x="7453312" y="2740655"/>
            <a:ext cx="1066800" cy="471487"/>
          </a:xfrm>
          <a:custGeom>
            <a:avLst/>
            <a:gdLst>
              <a:gd name="T0" fmla="*/ 2147483647 w 1321"/>
              <a:gd name="T1" fmla="*/ 2147483647 h 712"/>
              <a:gd name="T2" fmla="*/ 2147483647 w 1321"/>
              <a:gd name="T3" fmla="*/ 2147483647 h 712"/>
              <a:gd name="T4" fmla="*/ 2147483647 w 1321"/>
              <a:gd name="T5" fmla="*/ 2147483647 h 712"/>
              <a:gd name="T6" fmla="*/ 2147483647 w 1321"/>
              <a:gd name="T7" fmla="*/ 2147483647 h 712"/>
              <a:gd name="T8" fmla="*/ 2147483647 w 1321"/>
              <a:gd name="T9" fmla="*/ 2147483647 h 712"/>
              <a:gd name="T10" fmla="*/ 2147483647 w 1321"/>
              <a:gd name="T11" fmla="*/ 2147483647 h 712"/>
              <a:gd name="T12" fmla="*/ 2147483647 w 1321"/>
              <a:gd name="T13" fmla="*/ 2147483647 h 712"/>
              <a:gd name="T14" fmla="*/ 2147483647 w 1321"/>
              <a:gd name="T15" fmla="*/ 2147483647 h 712"/>
              <a:gd name="T16" fmla="*/ 2147483647 w 1321"/>
              <a:gd name="T17" fmla="*/ 2147483647 h 712"/>
              <a:gd name="T18" fmla="*/ 2147483647 w 1321"/>
              <a:gd name="T19" fmla="*/ 2147483647 h 712"/>
              <a:gd name="T20" fmla="*/ 2147483647 w 1321"/>
              <a:gd name="T21" fmla="*/ 2147483647 h 712"/>
              <a:gd name="T22" fmla="*/ 2147483647 w 1321"/>
              <a:gd name="T23" fmla="*/ 2147483647 h 712"/>
              <a:gd name="T24" fmla="*/ 2147483647 w 1321"/>
              <a:gd name="T25" fmla="*/ 2147483647 h 712"/>
              <a:gd name="T26" fmla="*/ 2147483647 w 1321"/>
              <a:gd name="T27" fmla="*/ 2147483647 h 712"/>
              <a:gd name="T28" fmla="*/ 2147483647 w 1321"/>
              <a:gd name="T29" fmla="*/ 2147483647 h 712"/>
              <a:gd name="T30" fmla="*/ 2147483647 w 1321"/>
              <a:gd name="T31" fmla="*/ 2147483647 h 712"/>
              <a:gd name="T32" fmla="*/ 2147483647 w 1321"/>
              <a:gd name="T33" fmla="*/ 2147483647 h 712"/>
              <a:gd name="T34" fmla="*/ 2147483647 w 1321"/>
              <a:gd name="T35" fmla="*/ 2147483647 h 712"/>
              <a:gd name="T36" fmla="*/ 2147483647 w 1321"/>
              <a:gd name="T37" fmla="*/ 2147483647 h 712"/>
              <a:gd name="T38" fmla="*/ 2147483647 w 1321"/>
              <a:gd name="T39" fmla="*/ 2147483647 h 712"/>
              <a:gd name="T40" fmla="*/ 2147483647 w 1321"/>
              <a:gd name="T41" fmla="*/ 2147483647 h 712"/>
              <a:gd name="T42" fmla="*/ 2147483647 w 1321"/>
              <a:gd name="T43" fmla="*/ 2147483647 h 712"/>
              <a:gd name="T44" fmla="*/ 2147483647 w 1321"/>
              <a:gd name="T45" fmla="*/ 2147483647 h 712"/>
              <a:gd name="T46" fmla="*/ 2147483647 w 1321"/>
              <a:gd name="T47" fmla="*/ 2147483647 h 712"/>
              <a:gd name="T48" fmla="*/ 2147483647 w 1321"/>
              <a:gd name="T49" fmla="*/ 2147483647 h 712"/>
              <a:gd name="T50" fmla="*/ 2147483647 w 1321"/>
              <a:gd name="T51" fmla="*/ 2147483647 h 712"/>
              <a:gd name="T52" fmla="*/ 2147483647 w 1321"/>
              <a:gd name="T53" fmla="*/ 2147483647 h 712"/>
              <a:gd name="T54" fmla="*/ 2147483647 w 1321"/>
              <a:gd name="T55" fmla="*/ 2147483647 h 712"/>
              <a:gd name="T56" fmla="*/ 0 w 1321"/>
              <a:gd name="T57" fmla="*/ 2147483647 h 712"/>
              <a:gd name="T58" fmla="*/ 0 w 1321"/>
              <a:gd name="T59" fmla="*/ 2147483647 h 712"/>
              <a:gd name="T60" fmla="*/ 2147483647 w 1321"/>
              <a:gd name="T61" fmla="*/ 2147483647 h 712"/>
              <a:gd name="T62" fmla="*/ 2147483647 w 1321"/>
              <a:gd name="T63" fmla="*/ 2147483647 h 712"/>
              <a:gd name="T64" fmla="*/ 2147483647 w 1321"/>
              <a:gd name="T65" fmla="*/ 2147483647 h 712"/>
              <a:gd name="T66" fmla="*/ 2147483647 w 1321"/>
              <a:gd name="T67" fmla="*/ 2147483647 h 712"/>
              <a:gd name="T68" fmla="*/ 2147483647 w 1321"/>
              <a:gd name="T69" fmla="*/ 2147483647 h 712"/>
              <a:gd name="T70" fmla="*/ 2147483647 w 1321"/>
              <a:gd name="T71" fmla="*/ 2147483647 h 712"/>
              <a:gd name="T72" fmla="*/ 2147483647 w 1321"/>
              <a:gd name="T73" fmla="*/ 2147483647 h 712"/>
              <a:gd name="T74" fmla="*/ 2147483647 w 1321"/>
              <a:gd name="T75" fmla="*/ 2147483647 h 712"/>
              <a:gd name="T76" fmla="*/ 2147483647 w 1321"/>
              <a:gd name="T77" fmla="*/ 2147483647 h 712"/>
              <a:gd name="T78" fmla="*/ 2147483647 w 1321"/>
              <a:gd name="T79" fmla="*/ 2147483647 h 712"/>
              <a:gd name="T80" fmla="*/ 2147483647 w 1321"/>
              <a:gd name="T81" fmla="*/ 2147483647 h 712"/>
              <a:gd name="T82" fmla="*/ 2147483647 w 1321"/>
              <a:gd name="T83" fmla="*/ 0 h 712"/>
              <a:gd name="T84" fmla="*/ 2147483647 w 1321"/>
              <a:gd name="T85" fmla="*/ 0 h 712"/>
              <a:gd name="T86" fmla="*/ 2147483647 w 1321"/>
              <a:gd name="T87" fmla="*/ 2147483647 h 712"/>
              <a:gd name="T88" fmla="*/ 2147483647 w 1321"/>
              <a:gd name="T89" fmla="*/ 2147483647 h 712"/>
              <a:gd name="T90" fmla="*/ 2147483647 w 1321"/>
              <a:gd name="T91" fmla="*/ 2147483647 h 712"/>
              <a:gd name="T92" fmla="*/ 2147483647 w 1321"/>
              <a:gd name="T93" fmla="*/ 2147483647 h 712"/>
              <a:gd name="T94" fmla="*/ 2147483647 w 1321"/>
              <a:gd name="T95" fmla="*/ 2147483647 h 712"/>
              <a:gd name="T96" fmla="*/ 2147483647 w 1321"/>
              <a:gd name="T97" fmla="*/ 2147483647 h 712"/>
              <a:gd name="T98" fmla="*/ 2147483647 w 1321"/>
              <a:gd name="T99" fmla="*/ 2147483647 h 712"/>
              <a:gd name="T100" fmla="*/ 2147483647 w 1321"/>
              <a:gd name="T101" fmla="*/ 2147483647 h 712"/>
              <a:gd name="T102" fmla="*/ 2147483647 w 1321"/>
              <a:gd name="T103" fmla="*/ 2147483647 h 712"/>
              <a:gd name="T104" fmla="*/ 2147483647 w 1321"/>
              <a:gd name="T105" fmla="*/ 2147483647 h 71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1321"/>
              <a:gd name="T160" fmla="*/ 0 h 712"/>
              <a:gd name="T161" fmla="*/ 1321 w 1321"/>
              <a:gd name="T162" fmla="*/ 712 h 712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1321" h="712">
                <a:moveTo>
                  <a:pt x="1301" y="401"/>
                </a:moveTo>
                <a:lnTo>
                  <a:pt x="1317" y="442"/>
                </a:lnTo>
                <a:lnTo>
                  <a:pt x="1321" y="481"/>
                </a:lnTo>
                <a:lnTo>
                  <a:pt x="1315" y="516"/>
                </a:lnTo>
                <a:lnTo>
                  <a:pt x="1298" y="550"/>
                </a:lnTo>
                <a:lnTo>
                  <a:pt x="1272" y="579"/>
                </a:lnTo>
                <a:lnTo>
                  <a:pt x="1239" y="604"/>
                </a:lnTo>
                <a:lnTo>
                  <a:pt x="1196" y="628"/>
                </a:lnTo>
                <a:lnTo>
                  <a:pt x="1147" y="649"/>
                </a:lnTo>
                <a:lnTo>
                  <a:pt x="1092" y="667"/>
                </a:lnTo>
                <a:lnTo>
                  <a:pt x="1031" y="683"/>
                </a:lnTo>
                <a:lnTo>
                  <a:pt x="967" y="694"/>
                </a:lnTo>
                <a:lnTo>
                  <a:pt x="896" y="704"/>
                </a:lnTo>
                <a:lnTo>
                  <a:pt x="824" y="710"/>
                </a:lnTo>
                <a:lnTo>
                  <a:pt x="795" y="712"/>
                </a:lnTo>
                <a:lnTo>
                  <a:pt x="476" y="712"/>
                </a:lnTo>
                <a:lnTo>
                  <a:pt x="472" y="712"/>
                </a:lnTo>
                <a:lnTo>
                  <a:pt x="409" y="708"/>
                </a:lnTo>
                <a:lnTo>
                  <a:pt x="348" y="704"/>
                </a:lnTo>
                <a:lnTo>
                  <a:pt x="290" y="696"/>
                </a:lnTo>
                <a:lnTo>
                  <a:pt x="235" y="689"/>
                </a:lnTo>
                <a:lnTo>
                  <a:pt x="186" y="677"/>
                </a:lnTo>
                <a:lnTo>
                  <a:pt x="141" y="663"/>
                </a:lnTo>
                <a:lnTo>
                  <a:pt x="102" y="648"/>
                </a:lnTo>
                <a:lnTo>
                  <a:pt x="67" y="630"/>
                </a:lnTo>
                <a:lnTo>
                  <a:pt x="39" y="608"/>
                </a:lnTo>
                <a:lnTo>
                  <a:pt x="18" y="583"/>
                </a:lnTo>
                <a:lnTo>
                  <a:pt x="6" y="554"/>
                </a:lnTo>
                <a:lnTo>
                  <a:pt x="0" y="524"/>
                </a:lnTo>
                <a:lnTo>
                  <a:pt x="0" y="520"/>
                </a:lnTo>
                <a:lnTo>
                  <a:pt x="4" y="487"/>
                </a:lnTo>
                <a:lnTo>
                  <a:pt x="16" y="446"/>
                </a:lnTo>
                <a:lnTo>
                  <a:pt x="51" y="370"/>
                </a:lnTo>
                <a:lnTo>
                  <a:pt x="94" y="299"/>
                </a:lnTo>
                <a:lnTo>
                  <a:pt x="147" y="235"/>
                </a:lnTo>
                <a:lnTo>
                  <a:pt x="204" y="176"/>
                </a:lnTo>
                <a:lnTo>
                  <a:pt x="270" y="125"/>
                </a:lnTo>
                <a:lnTo>
                  <a:pt x="341" y="82"/>
                </a:lnTo>
                <a:lnTo>
                  <a:pt x="415" y="47"/>
                </a:lnTo>
                <a:lnTo>
                  <a:pt x="497" y="21"/>
                </a:lnTo>
                <a:lnTo>
                  <a:pt x="581" y="6"/>
                </a:lnTo>
                <a:lnTo>
                  <a:pt x="667" y="0"/>
                </a:lnTo>
                <a:lnTo>
                  <a:pt x="759" y="6"/>
                </a:lnTo>
                <a:lnTo>
                  <a:pt x="847" y="23"/>
                </a:lnTo>
                <a:lnTo>
                  <a:pt x="932" y="53"/>
                </a:lnTo>
                <a:lnTo>
                  <a:pt x="1010" y="90"/>
                </a:lnTo>
                <a:lnTo>
                  <a:pt x="1082" y="137"/>
                </a:lnTo>
                <a:lnTo>
                  <a:pt x="1149" y="194"/>
                </a:lnTo>
                <a:lnTo>
                  <a:pt x="1208" y="256"/>
                </a:lnTo>
                <a:lnTo>
                  <a:pt x="1258" y="325"/>
                </a:lnTo>
                <a:lnTo>
                  <a:pt x="1301" y="401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00CC66">
                  <a:alpha val="17998"/>
                </a:srgbClr>
              </a:gs>
            </a:gsLst>
            <a:lin ang="5400000" scaled="1"/>
          </a:gradFill>
          <a:ln w="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8" name="Group 8"/>
          <p:cNvGrpSpPr>
            <a:grpSpLocks/>
          </p:cNvGrpSpPr>
          <p:nvPr/>
        </p:nvGrpSpPr>
        <p:grpSpPr bwMode="auto">
          <a:xfrm rot="-1297425" flipH="1" flipV="1">
            <a:off x="7416799" y="3770942"/>
            <a:ext cx="1184275" cy="288925"/>
            <a:chOff x="2532" y="1051"/>
            <a:chExt cx="893" cy="246"/>
          </a:xfrm>
        </p:grpSpPr>
        <p:grpSp>
          <p:nvGrpSpPr>
            <p:cNvPr id="9" name="Group 9"/>
            <p:cNvGrpSpPr>
              <a:grpSpLocks/>
            </p:cNvGrpSpPr>
            <p:nvPr/>
          </p:nvGrpSpPr>
          <p:grpSpPr bwMode="auto">
            <a:xfrm>
              <a:off x="2532" y="1051"/>
              <a:ext cx="743" cy="185"/>
              <a:chOff x="1565" y="2568"/>
              <a:chExt cx="1118" cy="279"/>
            </a:xfrm>
          </p:grpSpPr>
          <p:sp>
            <p:nvSpPr>
              <p:cNvPr id="15" name="AutoShape 10"/>
              <p:cNvSpPr>
                <a:spLocks noChangeArrowheads="1"/>
              </p:cNvSpPr>
              <p:nvPr/>
            </p:nvSpPr>
            <p:spPr bwMode="gray">
              <a:xfrm rot="5263130">
                <a:off x="1859" y="227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" name="AutoShape 11"/>
              <p:cNvSpPr>
                <a:spLocks noChangeArrowheads="1"/>
              </p:cNvSpPr>
              <p:nvPr/>
            </p:nvSpPr>
            <p:spPr bwMode="gray">
              <a:xfrm rot="6078281">
                <a:off x="1995" y="227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" name="AutoShape 12"/>
              <p:cNvSpPr>
                <a:spLocks noChangeArrowheads="1"/>
              </p:cNvSpPr>
              <p:nvPr/>
            </p:nvSpPr>
            <p:spPr bwMode="gray">
              <a:xfrm rot="6373927">
                <a:off x="2071" y="2296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" name="AutoShape 13"/>
              <p:cNvSpPr>
                <a:spLocks noChangeArrowheads="1"/>
              </p:cNvSpPr>
              <p:nvPr/>
            </p:nvSpPr>
            <p:spPr bwMode="gray">
              <a:xfrm rot="6906312">
                <a:off x="2161" y="2326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0" name="Group 14"/>
            <p:cNvGrpSpPr>
              <a:grpSpLocks/>
            </p:cNvGrpSpPr>
            <p:nvPr/>
          </p:nvGrpSpPr>
          <p:grpSpPr bwMode="auto">
            <a:xfrm rot="1353540">
              <a:off x="2682" y="1111"/>
              <a:ext cx="743" cy="186"/>
              <a:chOff x="1565" y="2568"/>
              <a:chExt cx="1118" cy="279"/>
            </a:xfrm>
          </p:grpSpPr>
          <p:sp>
            <p:nvSpPr>
              <p:cNvPr id="11" name="AutoShape 15"/>
              <p:cNvSpPr>
                <a:spLocks noChangeArrowheads="1"/>
              </p:cNvSpPr>
              <p:nvPr/>
            </p:nvSpPr>
            <p:spPr bwMode="gray">
              <a:xfrm rot="5263130">
                <a:off x="1859" y="227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" name="AutoShape 16"/>
              <p:cNvSpPr>
                <a:spLocks noChangeArrowheads="1"/>
              </p:cNvSpPr>
              <p:nvPr/>
            </p:nvSpPr>
            <p:spPr bwMode="gray">
              <a:xfrm rot="6078281">
                <a:off x="1995" y="227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" name="AutoShape 17"/>
              <p:cNvSpPr>
                <a:spLocks noChangeArrowheads="1"/>
              </p:cNvSpPr>
              <p:nvPr/>
            </p:nvSpPr>
            <p:spPr bwMode="gray">
              <a:xfrm rot="6373927">
                <a:off x="2071" y="2296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" name="AutoShape 18"/>
              <p:cNvSpPr>
                <a:spLocks noChangeArrowheads="1"/>
              </p:cNvSpPr>
              <p:nvPr/>
            </p:nvSpPr>
            <p:spPr bwMode="gray">
              <a:xfrm rot="6906312">
                <a:off x="2161" y="2326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19" name="Picture 19" descr="circuler_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gray">
          <a:xfrm>
            <a:off x="3444874" y="1249992"/>
            <a:ext cx="1179513" cy="116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Oval 20"/>
          <p:cNvSpPr>
            <a:spLocks noChangeArrowheads="1"/>
          </p:cNvSpPr>
          <p:nvPr/>
        </p:nvSpPr>
        <p:spPr bwMode="gray">
          <a:xfrm>
            <a:off x="3444874" y="1249992"/>
            <a:ext cx="1171575" cy="1171575"/>
          </a:xfrm>
          <a:prstGeom prst="ellipse">
            <a:avLst/>
          </a:prstGeom>
          <a:gradFill rotWithShape="1">
            <a:gsLst>
              <a:gs pos="0">
                <a:srgbClr val="D15305">
                  <a:gamma/>
                  <a:shade val="26275"/>
                  <a:invGamma/>
                  <a:alpha val="89999"/>
                </a:srgbClr>
              </a:gs>
              <a:gs pos="50000">
                <a:srgbClr val="D15305">
                  <a:alpha val="45000"/>
                </a:srgbClr>
              </a:gs>
              <a:gs pos="100000">
                <a:srgbClr val="D15305">
                  <a:gamma/>
                  <a:shade val="26275"/>
                  <a:invGamma/>
                  <a:alpha val="89999"/>
                </a:srgbClr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21" name="Freeform 21"/>
          <p:cNvSpPr>
            <a:spLocks/>
          </p:cNvSpPr>
          <p:nvPr/>
        </p:nvSpPr>
        <p:spPr bwMode="gray">
          <a:xfrm>
            <a:off x="3565524" y="1273805"/>
            <a:ext cx="920750" cy="406400"/>
          </a:xfrm>
          <a:custGeom>
            <a:avLst/>
            <a:gdLst>
              <a:gd name="T0" fmla="*/ 2147483647 w 1321"/>
              <a:gd name="T1" fmla="*/ 2147483647 h 712"/>
              <a:gd name="T2" fmla="*/ 2147483647 w 1321"/>
              <a:gd name="T3" fmla="*/ 2147483647 h 712"/>
              <a:gd name="T4" fmla="*/ 2147483647 w 1321"/>
              <a:gd name="T5" fmla="*/ 2147483647 h 712"/>
              <a:gd name="T6" fmla="*/ 2147483647 w 1321"/>
              <a:gd name="T7" fmla="*/ 2147483647 h 712"/>
              <a:gd name="T8" fmla="*/ 2147483647 w 1321"/>
              <a:gd name="T9" fmla="*/ 2147483647 h 712"/>
              <a:gd name="T10" fmla="*/ 2147483647 w 1321"/>
              <a:gd name="T11" fmla="*/ 2147483647 h 712"/>
              <a:gd name="T12" fmla="*/ 2147483647 w 1321"/>
              <a:gd name="T13" fmla="*/ 2147483647 h 712"/>
              <a:gd name="T14" fmla="*/ 2147483647 w 1321"/>
              <a:gd name="T15" fmla="*/ 2147483647 h 712"/>
              <a:gd name="T16" fmla="*/ 2147483647 w 1321"/>
              <a:gd name="T17" fmla="*/ 2147483647 h 712"/>
              <a:gd name="T18" fmla="*/ 2147483647 w 1321"/>
              <a:gd name="T19" fmla="*/ 2147483647 h 712"/>
              <a:gd name="T20" fmla="*/ 2147483647 w 1321"/>
              <a:gd name="T21" fmla="*/ 2147483647 h 712"/>
              <a:gd name="T22" fmla="*/ 2147483647 w 1321"/>
              <a:gd name="T23" fmla="*/ 2147483647 h 712"/>
              <a:gd name="T24" fmla="*/ 2147483647 w 1321"/>
              <a:gd name="T25" fmla="*/ 2147483647 h 712"/>
              <a:gd name="T26" fmla="*/ 2147483647 w 1321"/>
              <a:gd name="T27" fmla="*/ 2147483647 h 712"/>
              <a:gd name="T28" fmla="*/ 2147483647 w 1321"/>
              <a:gd name="T29" fmla="*/ 2147483647 h 712"/>
              <a:gd name="T30" fmla="*/ 2147483647 w 1321"/>
              <a:gd name="T31" fmla="*/ 2147483647 h 712"/>
              <a:gd name="T32" fmla="*/ 2147483647 w 1321"/>
              <a:gd name="T33" fmla="*/ 2147483647 h 712"/>
              <a:gd name="T34" fmla="*/ 2147483647 w 1321"/>
              <a:gd name="T35" fmla="*/ 2147483647 h 712"/>
              <a:gd name="T36" fmla="*/ 2147483647 w 1321"/>
              <a:gd name="T37" fmla="*/ 2147483647 h 712"/>
              <a:gd name="T38" fmla="*/ 2147483647 w 1321"/>
              <a:gd name="T39" fmla="*/ 2147483647 h 712"/>
              <a:gd name="T40" fmla="*/ 2147483647 w 1321"/>
              <a:gd name="T41" fmla="*/ 2147483647 h 712"/>
              <a:gd name="T42" fmla="*/ 2147483647 w 1321"/>
              <a:gd name="T43" fmla="*/ 2147483647 h 712"/>
              <a:gd name="T44" fmla="*/ 2147483647 w 1321"/>
              <a:gd name="T45" fmla="*/ 2147483647 h 712"/>
              <a:gd name="T46" fmla="*/ 2147483647 w 1321"/>
              <a:gd name="T47" fmla="*/ 2147483647 h 712"/>
              <a:gd name="T48" fmla="*/ 2147483647 w 1321"/>
              <a:gd name="T49" fmla="*/ 2147483647 h 712"/>
              <a:gd name="T50" fmla="*/ 2147483647 w 1321"/>
              <a:gd name="T51" fmla="*/ 2147483647 h 712"/>
              <a:gd name="T52" fmla="*/ 2147483647 w 1321"/>
              <a:gd name="T53" fmla="*/ 2147483647 h 712"/>
              <a:gd name="T54" fmla="*/ 2147483647 w 1321"/>
              <a:gd name="T55" fmla="*/ 2147483647 h 712"/>
              <a:gd name="T56" fmla="*/ 0 w 1321"/>
              <a:gd name="T57" fmla="*/ 2147483647 h 712"/>
              <a:gd name="T58" fmla="*/ 0 w 1321"/>
              <a:gd name="T59" fmla="*/ 2147483647 h 712"/>
              <a:gd name="T60" fmla="*/ 2147483647 w 1321"/>
              <a:gd name="T61" fmla="*/ 2147483647 h 712"/>
              <a:gd name="T62" fmla="*/ 2147483647 w 1321"/>
              <a:gd name="T63" fmla="*/ 2147483647 h 712"/>
              <a:gd name="T64" fmla="*/ 2147483647 w 1321"/>
              <a:gd name="T65" fmla="*/ 2147483647 h 712"/>
              <a:gd name="T66" fmla="*/ 2147483647 w 1321"/>
              <a:gd name="T67" fmla="*/ 2147483647 h 712"/>
              <a:gd name="T68" fmla="*/ 2147483647 w 1321"/>
              <a:gd name="T69" fmla="*/ 2147483647 h 712"/>
              <a:gd name="T70" fmla="*/ 2147483647 w 1321"/>
              <a:gd name="T71" fmla="*/ 2147483647 h 712"/>
              <a:gd name="T72" fmla="*/ 2147483647 w 1321"/>
              <a:gd name="T73" fmla="*/ 2147483647 h 712"/>
              <a:gd name="T74" fmla="*/ 2147483647 w 1321"/>
              <a:gd name="T75" fmla="*/ 2147483647 h 712"/>
              <a:gd name="T76" fmla="*/ 2147483647 w 1321"/>
              <a:gd name="T77" fmla="*/ 2147483647 h 712"/>
              <a:gd name="T78" fmla="*/ 2147483647 w 1321"/>
              <a:gd name="T79" fmla="*/ 2147483647 h 712"/>
              <a:gd name="T80" fmla="*/ 2147483647 w 1321"/>
              <a:gd name="T81" fmla="*/ 2147483647 h 712"/>
              <a:gd name="T82" fmla="*/ 2147483647 w 1321"/>
              <a:gd name="T83" fmla="*/ 0 h 712"/>
              <a:gd name="T84" fmla="*/ 2147483647 w 1321"/>
              <a:gd name="T85" fmla="*/ 0 h 712"/>
              <a:gd name="T86" fmla="*/ 2147483647 w 1321"/>
              <a:gd name="T87" fmla="*/ 2147483647 h 712"/>
              <a:gd name="T88" fmla="*/ 2147483647 w 1321"/>
              <a:gd name="T89" fmla="*/ 2147483647 h 712"/>
              <a:gd name="T90" fmla="*/ 2147483647 w 1321"/>
              <a:gd name="T91" fmla="*/ 2147483647 h 712"/>
              <a:gd name="T92" fmla="*/ 2147483647 w 1321"/>
              <a:gd name="T93" fmla="*/ 2147483647 h 712"/>
              <a:gd name="T94" fmla="*/ 2147483647 w 1321"/>
              <a:gd name="T95" fmla="*/ 2147483647 h 712"/>
              <a:gd name="T96" fmla="*/ 2147483647 w 1321"/>
              <a:gd name="T97" fmla="*/ 2147483647 h 712"/>
              <a:gd name="T98" fmla="*/ 2147483647 w 1321"/>
              <a:gd name="T99" fmla="*/ 2147483647 h 712"/>
              <a:gd name="T100" fmla="*/ 2147483647 w 1321"/>
              <a:gd name="T101" fmla="*/ 2147483647 h 712"/>
              <a:gd name="T102" fmla="*/ 2147483647 w 1321"/>
              <a:gd name="T103" fmla="*/ 2147483647 h 712"/>
              <a:gd name="T104" fmla="*/ 2147483647 w 1321"/>
              <a:gd name="T105" fmla="*/ 2147483647 h 71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1321"/>
              <a:gd name="T160" fmla="*/ 0 h 712"/>
              <a:gd name="T161" fmla="*/ 1321 w 1321"/>
              <a:gd name="T162" fmla="*/ 712 h 712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1321" h="712">
                <a:moveTo>
                  <a:pt x="1301" y="401"/>
                </a:moveTo>
                <a:lnTo>
                  <a:pt x="1317" y="442"/>
                </a:lnTo>
                <a:lnTo>
                  <a:pt x="1321" y="481"/>
                </a:lnTo>
                <a:lnTo>
                  <a:pt x="1315" y="516"/>
                </a:lnTo>
                <a:lnTo>
                  <a:pt x="1298" y="550"/>
                </a:lnTo>
                <a:lnTo>
                  <a:pt x="1272" y="579"/>
                </a:lnTo>
                <a:lnTo>
                  <a:pt x="1239" y="604"/>
                </a:lnTo>
                <a:lnTo>
                  <a:pt x="1196" y="628"/>
                </a:lnTo>
                <a:lnTo>
                  <a:pt x="1147" y="649"/>
                </a:lnTo>
                <a:lnTo>
                  <a:pt x="1092" y="667"/>
                </a:lnTo>
                <a:lnTo>
                  <a:pt x="1031" y="683"/>
                </a:lnTo>
                <a:lnTo>
                  <a:pt x="967" y="694"/>
                </a:lnTo>
                <a:lnTo>
                  <a:pt x="896" y="704"/>
                </a:lnTo>
                <a:lnTo>
                  <a:pt x="824" y="710"/>
                </a:lnTo>
                <a:lnTo>
                  <a:pt x="795" y="712"/>
                </a:lnTo>
                <a:lnTo>
                  <a:pt x="476" y="712"/>
                </a:lnTo>
                <a:lnTo>
                  <a:pt x="472" y="712"/>
                </a:lnTo>
                <a:lnTo>
                  <a:pt x="409" y="708"/>
                </a:lnTo>
                <a:lnTo>
                  <a:pt x="348" y="704"/>
                </a:lnTo>
                <a:lnTo>
                  <a:pt x="290" y="696"/>
                </a:lnTo>
                <a:lnTo>
                  <a:pt x="235" y="689"/>
                </a:lnTo>
                <a:lnTo>
                  <a:pt x="186" y="677"/>
                </a:lnTo>
                <a:lnTo>
                  <a:pt x="141" y="663"/>
                </a:lnTo>
                <a:lnTo>
                  <a:pt x="102" y="648"/>
                </a:lnTo>
                <a:lnTo>
                  <a:pt x="67" y="630"/>
                </a:lnTo>
                <a:lnTo>
                  <a:pt x="39" y="608"/>
                </a:lnTo>
                <a:lnTo>
                  <a:pt x="18" y="583"/>
                </a:lnTo>
                <a:lnTo>
                  <a:pt x="6" y="554"/>
                </a:lnTo>
                <a:lnTo>
                  <a:pt x="0" y="524"/>
                </a:lnTo>
                <a:lnTo>
                  <a:pt x="0" y="520"/>
                </a:lnTo>
                <a:lnTo>
                  <a:pt x="4" y="487"/>
                </a:lnTo>
                <a:lnTo>
                  <a:pt x="16" y="446"/>
                </a:lnTo>
                <a:lnTo>
                  <a:pt x="51" y="370"/>
                </a:lnTo>
                <a:lnTo>
                  <a:pt x="94" y="299"/>
                </a:lnTo>
                <a:lnTo>
                  <a:pt x="147" y="235"/>
                </a:lnTo>
                <a:lnTo>
                  <a:pt x="204" y="176"/>
                </a:lnTo>
                <a:lnTo>
                  <a:pt x="270" y="125"/>
                </a:lnTo>
                <a:lnTo>
                  <a:pt x="341" y="82"/>
                </a:lnTo>
                <a:lnTo>
                  <a:pt x="415" y="47"/>
                </a:lnTo>
                <a:lnTo>
                  <a:pt x="497" y="21"/>
                </a:lnTo>
                <a:lnTo>
                  <a:pt x="581" y="6"/>
                </a:lnTo>
                <a:lnTo>
                  <a:pt x="667" y="0"/>
                </a:lnTo>
                <a:lnTo>
                  <a:pt x="759" y="6"/>
                </a:lnTo>
                <a:lnTo>
                  <a:pt x="847" y="23"/>
                </a:lnTo>
                <a:lnTo>
                  <a:pt x="932" y="53"/>
                </a:lnTo>
                <a:lnTo>
                  <a:pt x="1010" y="90"/>
                </a:lnTo>
                <a:lnTo>
                  <a:pt x="1082" y="137"/>
                </a:lnTo>
                <a:lnTo>
                  <a:pt x="1149" y="194"/>
                </a:lnTo>
                <a:lnTo>
                  <a:pt x="1208" y="256"/>
                </a:lnTo>
                <a:lnTo>
                  <a:pt x="1258" y="325"/>
                </a:lnTo>
                <a:lnTo>
                  <a:pt x="1301" y="401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CC6600">
                  <a:alpha val="17998"/>
                </a:srgbClr>
              </a:gs>
            </a:gsLst>
            <a:lin ang="5400000" scaled="1"/>
          </a:gradFill>
          <a:ln w="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Rectangle 22"/>
          <p:cNvSpPr>
            <a:spLocks noChangeArrowheads="1"/>
          </p:cNvSpPr>
          <p:nvPr/>
        </p:nvSpPr>
        <p:spPr bwMode="auto">
          <a:xfrm>
            <a:off x="3398871" y="1634167"/>
            <a:ext cx="1273105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7961" dir="2700000" algn="ctr" rotWithShape="0">
              <a:srgbClr val="FFFFFF">
                <a:alpha val="50000"/>
              </a:srgbClr>
            </a:outerShdw>
          </a:effectLst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en-US" altLang="zh-CN" b="1" dirty="0" smtClean="0">
                <a:solidFill>
                  <a:srgbClr val="1C1C1C"/>
                </a:solidFill>
              </a:rPr>
              <a:t>Dashboard</a:t>
            </a:r>
            <a:endParaRPr lang="en-US" altLang="zh-CN" b="1" dirty="0">
              <a:solidFill>
                <a:srgbClr val="1C1C1C"/>
              </a:solidFill>
            </a:endParaRPr>
          </a:p>
        </p:txBody>
      </p:sp>
      <p:sp>
        <p:nvSpPr>
          <p:cNvPr id="23" name="Rectangle 23"/>
          <p:cNvSpPr>
            <a:spLocks noChangeArrowheads="1"/>
          </p:cNvSpPr>
          <p:nvPr/>
        </p:nvSpPr>
        <p:spPr bwMode="auto">
          <a:xfrm>
            <a:off x="7549314" y="3208967"/>
            <a:ext cx="96052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7961" dir="2700000" algn="ctr" rotWithShape="0">
              <a:srgbClr val="FFFFFF">
                <a:alpha val="50000"/>
              </a:srgbClr>
            </a:outerShdw>
          </a:effectLst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en-US" altLang="zh-CN" b="1" dirty="0" err="1" smtClean="0">
                <a:solidFill>
                  <a:srgbClr val="1C1C1C"/>
                </a:solidFill>
              </a:rPr>
              <a:t>mininet</a:t>
            </a:r>
            <a:endParaRPr lang="en-US" altLang="zh-CN" b="1" dirty="0">
              <a:solidFill>
                <a:srgbClr val="1C1C1C"/>
              </a:solidFill>
            </a:endParaRPr>
          </a:p>
        </p:txBody>
      </p:sp>
      <p:sp>
        <p:nvSpPr>
          <p:cNvPr id="24" name="Text Box 24"/>
          <p:cNvSpPr txBox="1">
            <a:spLocks noChangeArrowheads="1"/>
          </p:cNvSpPr>
          <p:nvPr/>
        </p:nvSpPr>
        <p:spPr bwMode="auto">
          <a:xfrm>
            <a:off x="2211387" y="1743705"/>
            <a:ext cx="122872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20650" indent="-120650" algn="ctr">
              <a:spcBef>
                <a:spcPct val="50000"/>
              </a:spcBef>
              <a:buFontTx/>
              <a:buChar char="•"/>
            </a:pPr>
            <a:r>
              <a:rPr lang="en-US" altLang="zh-CN" sz="1600" b="1" dirty="0" err="1" smtClean="0"/>
              <a:t>Django</a:t>
            </a:r>
            <a:endParaRPr lang="en-US" altLang="zh-CN" sz="1600" b="1" dirty="0"/>
          </a:p>
        </p:txBody>
      </p:sp>
      <p:sp>
        <p:nvSpPr>
          <p:cNvPr id="25" name="Text Box 25"/>
          <p:cNvSpPr txBox="1">
            <a:spLocks noChangeArrowheads="1"/>
          </p:cNvSpPr>
          <p:nvPr/>
        </p:nvSpPr>
        <p:spPr bwMode="auto">
          <a:xfrm>
            <a:off x="8739187" y="3170867"/>
            <a:ext cx="122872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20650" indent="-120650">
              <a:spcBef>
                <a:spcPct val="50000"/>
              </a:spcBef>
              <a:buFontTx/>
              <a:buChar char="•"/>
            </a:pPr>
            <a:r>
              <a:rPr lang="en-US" altLang="zh-CN" sz="1600" b="1" dirty="0" smtClean="0"/>
              <a:t>topo</a:t>
            </a:r>
            <a:endParaRPr lang="en-US" altLang="zh-CN" sz="1600" b="1" dirty="0"/>
          </a:p>
        </p:txBody>
      </p:sp>
      <p:grpSp>
        <p:nvGrpSpPr>
          <p:cNvPr id="26" name="Group 26"/>
          <p:cNvGrpSpPr>
            <a:grpSpLocks/>
          </p:cNvGrpSpPr>
          <p:nvPr/>
        </p:nvGrpSpPr>
        <p:grpSpPr bwMode="auto">
          <a:xfrm>
            <a:off x="4198937" y="1972305"/>
            <a:ext cx="579437" cy="1350962"/>
            <a:chOff x="1821" y="1330"/>
            <a:chExt cx="365" cy="851"/>
          </a:xfrm>
        </p:grpSpPr>
        <p:sp>
          <p:nvSpPr>
            <p:cNvPr id="27" name="Oval 27"/>
            <p:cNvSpPr>
              <a:spLocks noChangeArrowheads="1"/>
            </p:cNvSpPr>
            <p:nvPr/>
          </p:nvSpPr>
          <p:spPr bwMode="auto">
            <a:xfrm rot="-2509211">
              <a:off x="1821" y="1447"/>
              <a:ext cx="101" cy="30"/>
            </a:xfrm>
            <a:prstGeom prst="ellipse">
              <a:avLst/>
            </a:prstGeom>
            <a:gradFill rotWithShape="1">
              <a:gsLst>
                <a:gs pos="0">
                  <a:srgbClr val="660066"/>
                </a:gs>
                <a:gs pos="50000">
                  <a:srgbClr val="C299C2"/>
                </a:gs>
                <a:gs pos="100000">
                  <a:srgbClr val="660066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" name="AutoShape 28"/>
            <p:cNvSpPr>
              <a:spLocks noChangeArrowheads="1"/>
            </p:cNvSpPr>
            <p:nvPr/>
          </p:nvSpPr>
          <p:spPr bwMode="gray">
            <a:xfrm rot="8122410">
              <a:off x="2131" y="1330"/>
              <a:ext cx="55" cy="851"/>
            </a:xfrm>
            <a:prstGeom prst="can">
              <a:avLst>
                <a:gd name="adj" fmla="val 41332"/>
              </a:avLst>
            </a:prstGeom>
            <a:gradFill rotWithShape="1">
              <a:gsLst>
                <a:gs pos="0">
                  <a:srgbClr val="808080"/>
                </a:gs>
                <a:gs pos="50000">
                  <a:srgbClr val="FFFFFF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9" name="Group 29"/>
          <p:cNvGrpSpPr>
            <a:grpSpLocks/>
          </p:cNvGrpSpPr>
          <p:nvPr/>
        </p:nvGrpSpPr>
        <p:grpSpPr bwMode="auto">
          <a:xfrm>
            <a:off x="6046787" y="3428042"/>
            <a:ext cx="1474787" cy="139700"/>
            <a:chOff x="3083" y="2333"/>
            <a:chExt cx="1098" cy="55"/>
          </a:xfrm>
        </p:grpSpPr>
        <p:sp>
          <p:nvSpPr>
            <p:cNvPr id="30" name="Oval 30"/>
            <p:cNvSpPr>
              <a:spLocks noChangeArrowheads="1"/>
            </p:cNvSpPr>
            <p:nvPr/>
          </p:nvSpPr>
          <p:spPr bwMode="auto">
            <a:xfrm rot="5607574">
              <a:off x="4129" y="2337"/>
              <a:ext cx="55" cy="48"/>
            </a:xfrm>
            <a:prstGeom prst="ellipse">
              <a:avLst/>
            </a:prstGeom>
            <a:gradFill rotWithShape="1">
              <a:gsLst>
                <a:gs pos="0">
                  <a:srgbClr val="003333"/>
                </a:gs>
                <a:gs pos="50000">
                  <a:srgbClr val="00FFFF"/>
                </a:gs>
                <a:gs pos="100000">
                  <a:srgbClr val="003333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" name="AutoShape 31"/>
            <p:cNvSpPr>
              <a:spLocks noChangeArrowheads="1"/>
            </p:cNvSpPr>
            <p:nvPr/>
          </p:nvSpPr>
          <p:spPr bwMode="gray">
            <a:xfrm rot="16242395" flipH="1">
              <a:off x="3606" y="1810"/>
              <a:ext cx="40" cy="1086"/>
            </a:xfrm>
            <a:prstGeom prst="can">
              <a:avLst>
                <a:gd name="adj" fmla="val 72526"/>
              </a:avLst>
            </a:prstGeom>
            <a:gradFill rotWithShape="1">
              <a:gsLst>
                <a:gs pos="0">
                  <a:srgbClr val="808080"/>
                </a:gs>
                <a:gs pos="50000">
                  <a:srgbClr val="FFFFFF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pic>
        <p:nvPicPr>
          <p:cNvPr id="32" name="Picture 32" descr="circuler_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gray">
          <a:xfrm>
            <a:off x="4876799" y="2648580"/>
            <a:ext cx="1654175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Oval 33"/>
          <p:cNvSpPr>
            <a:spLocks noChangeArrowheads="1"/>
          </p:cNvSpPr>
          <p:nvPr/>
        </p:nvSpPr>
        <p:spPr bwMode="gray">
          <a:xfrm>
            <a:off x="4876799" y="2648580"/>
            <a:ext cx="1643063" cy="1644650"/>
          </a:xfrm>
          <a:prstGeom prst="ellipse">
            <a:avLst/>
          </a:prstGeom>
          <a:gradFill rotWithShape="1">
            <a:gsLst>
              <a:gs pos="0">
                <a:srgbClr val="FFFF00">
                  <a:alpha val="45000"/>
                </a:srgbClr>
              </a:gs>
              <a:gs pos="100000">
                <a:srgbClr val="434300">
                  <a:alpha val="89998"/>
                </a:srgb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" name="Freeform 34"/>
          <p:cNvSpPr>
            <a:spLocks/>
          </p:cNvSpPr>
          <p:nvPr/>
        </p:nvSpPr>
        <p:spPr bwMode="gray">
          <a:xfrm>
            <a:off x="5046662" y="2681917"/>
            <a:ext cx="1292225" cy="569913"/>
          </a:xfrm>
          <a:custGeom>
            <a:avLst/>
            <a:gdLst>
              <a:gd name="T0" fmla="*/ 2147483647 w 1321"/>
              <a:gd name="T1" fmla="*/ 2147483647 h 712"/>
              <a:gd name="T2" fmla="*/ 2147483647 w 1321"/>
              <a:gd name="T3" fmla="*/ 2147483647 h 712"/>
              <a:gd name="T4" fmla="*/ 2147483647 w 1321"/>
              <a:gd name="T5" fmla="*/ 2147483647 h 712"/>
              <a:gd name="T6" fmla="*/ 2147483647 w 1321"/>
              <a:gd name="T7" fmla="*/ 2147483647 h 712"/>
              <a:gd name="T8" fmla="*/ 2147483647 w 1321"/>
              <a:gd name="T9" fmla="*/ 2147483647 h 712"/>
              <a:gd name="T10" fmla="*/ 2147483647 w 1321"/>
              <a:gd name="T11" fmla="*/ 2147483647 h 712"/>
              <a:gd name="T12" fmla="*/ 2147483647 w 1321"/>
              <a:gd name="T13" fmla="*/ 2147483647 h 712"/>
              <a:gd name="T14" fmla="*/ 2147483647 w 1321"/>
              <a:gd name="T15" fmla="*/ 2147483647 h 712"/>
              <a:gd name="T16" fmla="*/ 2147483647 w 1321"/>
              <a:gd name="T17" fmla="*/ 2147483647 h 712"/>
              <a:gd name="T18" fmla="*/ 2147483647 w 1321"/>
              <a:gd name="T19" fmla="*/ 2147483647 h 712"/>
              <a:gd name="T20" fmla="*/ 2147483647 w 1321"/>
              <a:gd name="T21" fmla="*/ 2147483647 h 712"/>
              <a:gd name="T22" fmla="*/ 2147483647 w 1321"/>
              <a:gd name="T23" fmla="*/ 2147483647 h 712"/>
              <a:gd name="T24" fmla="*/ 2147483647 w 1321"/>
              <a:gd name="T25" fmla="*/ 2147483647 h 712"/>
              <a:gd name="T26" fmla="*/ 2147483647 w 1321"/>
              <a:gd name="T27" fmla="*/ 2147483647 h 712"/>
              <a:gd name="T28" fmla="*/ 2147483647 w 1321"/>
              <a:gd name="T29" fmla="*/ 2147483647 h 712"/>
              <a:gd name="T30" fmla="*/ 2147483647 w 1321"/>
              <a:gd name="T31" fmla="*/ 2147483647 h 712"/>
              <a:gd name="T32" fmla="*/ 2147483647 w 1321"/>
              <a:gd name="T33" fmla="*/ 2147483647 h 712"/>
              <a:gd name="T34" fmla="*/ 2147483647 w 1321"/>
              <a:gd name="T35" fmla="*/ 2147483647 h 712"/>
              <a:gd name="T36" fmla="*/ 2147483647 w 1321"/>
              <a:gd name="T37" fmla="*/ 2147483647 h 712"/>
              <a:gd name="T38" fmla="*/ 2147483647 w 1321"/>
              <a:gd name="T39" fmla="*/ 2147483647 h 712"/>
              <a:gd name="T40" fmla="*/ 2147483647 w 1321"/>
              <a:gd name="T41" fmla="*/ 2147483647 h 712"/>
              <a:gd name="T42" fmla="*/ 2147483647 w 1321"/>
              <a:gd name="T43" fmla="*/ 2147483647 h 712"/>
              <a:gd name="T44" fmla="*/ 2147483647 w 1321"/>
              <a:gd name="T45" fmla="*/ 2147483647 h 712"/>
              <a:gd name="T46" fmla="*/ 2147483647 w 1321"/>
              <a:gd name="T47" fmla="*/ 2147483647 h 712"/>
              <a:gd name="T48" fmla="*/ 2147483647 w 1321"/>
              <a:gd name="T49" fmla="*/ 2147483647 h 712"/>
              <a:gd name="T50" fmla="*/ 2147483647 w 1321"/>
              <a:gd name="T51" fmla="*/ 2147483647 h 712"/>
              <a:gd name="T52" fmla="*/ 2147483647 w 1321"/>
              <a:gd name="T53" fmla="*/ 2147483647 h 712"/>
              <a:gd name="T54" fmla="*/ 2147483647 w 1321"/>
              <a:gd name="T55" fmla="*/ 2147483647 h 712"/>
              <a:gd name="T56" fmla="*/ 0 w 1321"/>
              <a:gd name="T57" fmla="*/ 2147483647 h 712"/>
              <a:gd name="T58" fmla="*/ 0 w 1321"/>
              <a:gd name="T59" fmla="*/ 2147483647 h 712"/>
              <a:gd name="T60" fmla="*/ 2147483647 w 1321"/>
              <a:gd name="T61" fmla="*/ 2147483647 h 712"/>
              <a:gd name="T62" fmla="*/ 2147483647 w 1321"/>
              <a:gd name="T63" fmla="*/ 2147483647 h 712"/>
              <a:gd name="T64" fmla="*/ 2147483647 w 1321"/>
              <a:gd name="T65" fmla="*/ 2147483647 h 712"/>
              <a:gd name="T66" fmla="*/ 2147483647 w 1321"/>
              <a:gd name="T67" fmla="*/ 2147483647 h 712"/>
              <a:gd name="T68" fmla="*/ 2147483647 w 1321"/>
              <a:gd name="T69" fmla="*/ 2147483647 h 712"/>
              <a:gd name="T70" fmla="*/ 2147483647 w 1321"/>
              <a:gd name="T71" fmla="*/ 2147483647 h 712"/>
              <a:gd name="T72" fmla="*/ 2147483647 w 1321"/>
              <a:gd name="T73" fmla="*/ 2147483647 h 712"/>
              <a:gd name="T74" fmla="*/ 2147483647 w 1321"/>
              <a:gd name="T75" fmla="*/ 2147483647 h 712"/>
              <a:gd name="T76" fmla="*/ 2147483647 w 1321"/>
              <a:gd name="T77" fmla="*/ 2147483647 h 712"/>
              <a:gd name="T78" fmla="*/ 2147483647 w 1321"/>
              <a:gd name="T79" fmla="*/ 2147483647 h 712"/>
              <a:gd name="T80" fmla="*/ 2147483647 w 1321"/>
              <a:gd name="T81" fmla="*/ 2147483647 h 712"/>
              <a:gd name="T82" fmla="*/ 2147483647 w 1321"/>
              <a:gd name="T83" fmla="*/ 0 h 712"/>
              <a:gd name="T84" fmla="*/ 2147483647 w 1321"/>
              <a:gd name="T85" fmla="*/ 0 h 712"/>
              <a:gd name="T86" fmla="*/ 2147483647 w 1321"/>
              <a:gd name="T87" fmla="*/ 2147483647 h 712"/>
              <a:gd name="T88" fmla="*/ 2147483647 w 1321"/>
              <a:gd name="T89" fmla="*/ 2147483647 h 712"/>
              <a:gd name="T90" fmla="*/ 2147483647 w 1321"/>
              <a:gd name="T91" fmla="*/ 2147483647 h 712"/>
              <a:gd name="T92" fmla="*/ 2147483647 w 1321"/>
              <a:gd name="T93" fmla="*/ 2147483647 h 712"/>
              <a:gd name="T94" fmla="*/ 2147483647 w 1321"/>
              <a:gd name="T95" fmla="*/ 2147483647 h 712"/>
              <a:gd name="T96" fmla="*/ 2147483647 w 1321"/>
              <a:gd name="T97" fmla="*/ 2147483647 h 712"/>
              <a:gd name="T98" fmla="*/ 2147483647 w 1321"/>
              <a:gd name="T99" fmla="*/ 2147483647 h 712"/>
              <a:gd name="T100" fmla="*/ 2147483647 w 1321"/>
              <a:gd name="T101" fmla="*/ 2147483647 h 712"/>
              <a:gd name="T102" fmla="*/ 2147483647 w 1321"/>
              <a:gd name="T103" fmla="*/ 2147483647 h 712"/>
              <a:gd name="T104" fmla="*/ 2147483647 w 1321"/>
              <a:gd name="T105" fmla="*/ 2147483647 h 71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1321"/>
              <a:gd name="T160" fmla="*/ 0 h 712"/>
              <a:gd name="T161" fmla="*/ 1321 w 1321"/>
              <a:gd name="T162" fmla="*/ 712 h 712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1321" h="712">
                <a:moveTo>
                  <a:pt x="1301" y="401"/>
                </a:moveTo>
                <a:lnTo>
                  <a:pt x="1317" y="442"/>
                </a:lnTo>
                <a:lnTo>
                  <a:pt x="1321" y="481"/>
                </a:lnTo>
                <a:lnTo>
                  <a:pt x="1315" y="516"/>
                </a:lnTo>
                <a:lnTo>
                  <a:pt x="1298" y="550"/>
                </a:lnTo>
                <a:lnTo>
                  <a:pt x="1272" y="579"/>
                </a:lnTo>
                <a:lnTo>
                  <a:pt x="1239" y="604"/>
                </a:lnTo>
                <a:lnTo>
                  <a:pt x="1196" y="628"/>
                </a:lnTo>
                <a:lnTo>
                  <a:pt x="1147" y="649"/>
                </a:lnTo>
                <a:lnTo>
                  <a:pt x="1092" y="667"/>
                </a:lnTo>
                <a:lnTo>
                  <a:pt x="1031" y="683"/>
                </a:lnTo>
                <a:lnTo>
                  <a:pt x="967" y="694"/>
                </a:lnTo>
                <a:lnTo>
                  <a:pt x="896" y="704"/>
                </a:lnTo>
                <a:lnTo>
                  <a:pt x="824" y="710"/>
                </a:lnTo>
                <a:lnTo>
                  <a:pt x="795" y="712"/>
                </a:lnTo>
                <a:lnTo>
                  <a:pt x="476" y="712"/>
                </a:lnTo>
                <a:lnTo>
                  <a:pt x="472" y="712"/>
                </a:lnTo>
                <a:lnTo>
                  <a:pt x="409" y="708"/>
                </a:lnTo>
                <a:lnTo>
                  <a:pt x="348" y="704"/>
                </a:lnTo>
                <a:lnTo>
                  <a:pt x="290" y="696"/>
                </a:lnTo>
                <a:lnTo>
                  <a:pt x="235" y="689"/>
                </a:lnTo>
                <a:lnTo>
                  <a:pt x="186" y="677"/>
                </a:lnTo>
                <a:lnTo>
                  <a:pt x="141" y="663"/>
                </a:lnTo>
                <a:lnTo>
                  <a:pt x="102" y="648"/>
                </a:lnTo>
                <a:lnTo>
                  <a:pt x="67" y="630"/>
                </a:lnTo>
                <a:lnTo>
                  <a:pt x="39" y="608"/>
                </a:lnTo>
                <a:lnTo>
                  <a:pt x="18" y="583"/>
                </a:lnTo>
                <a:lnTo>
                  <a:pt x="6" y="554"/>
                </a:lnTo>
                <a:lnTo>
                  <a:pt x="0" y="524"/>
                </a:lnTo>
                <a:lnTo>
                  <a:pt x="0" y="520"/>
                </a:lnTo>
                <a:lnTo>
                  <a:pt x="4" y="487"/>
                </a:lnTo>
                <a:lnTo>
                  <a:pt x="16" y="446"/>
                </a:lnTo>
                <a:lnTo>
                  <a:pt x="51" y="370"/>
                </a:lnTo>
                <a:lnTo>
                  <a:pt x="94" y="299"/>
                </a:lnTo>
                <a:lnTo>
                  <a:pt x="147" y="235"/>
                </a:lnTo>
                <a:lnTo>
                  <a:pt x="204" y="176"/>
                </a:lnTo>
                <a:lnTo>
                  <a:pt x="270" y="125"/>
                </a:lnTo>
                <a:lnTo>
                  <a:pt x="341" y="82"/>
                </a:lnTo>
                <a:lnTo>
                  <a:pt x="415" y="47"/>
                </a:lnTo>
                <a:lnTo>
                  <a:pt x="497" y="21"/>
                </a:lnTo>
                <a:lnTo>
                  <a:pt x="581" y="6"/>
                </a:lnTo>
                <a:lnTo>
                  <a:pt x="667" y="0"/>
                </a:lnTo>
                <a:lnTo>
                  <a:pt x="759" y="6"/>
                </a:lnTo>
                <a:lnTo>
                  <a:pt x="847" y="23"/>
                </a:lnTo>
                <a:lnTo>
                  <a:pt x="932" y="53"/>
                </a:lnTo>
                <a:lnTo>
                  <a:pt x="1010" y="90"/>
                </a:lnTo>
                <a:lnTo>
                  <a:pt x="1082" y="137"/>
                </a:lnTo>
                <a:lnTo>
                  <a:pt x="1149" y="194"/>
                </a:lnTo>
                <a:lnTo>
                  <a:pt x="1208" y="256"/>
                </a:lnTo>
                <a:lnTo>
                  <a:pt x="1258" y="325"/>
                </a:lnTo>
                <a:lnTo>
                  <a:pt x="1301" y="401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C0BC00">
                  <a:alpha val="17998"/>
                </a:srgbClr>
              </a:gs>
            </a:gsLst>
            <a:lin ang="5400000" scaled="1"/>
          </a:gradFill>
          <a:ln w="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5" name="Group 35"/>
          <p:cNvGrpSpPr>
            <a:grpSpLocks/>
          </p:cNvGrpSpPr>
          <p:nvPr/>
        </p:nvGrpSpPr>
        <p:grpSpPr bwMode="auto">
          <a:xfrm rot="-1297425" flipH="1" flipV="1">
            <a:off x="5000624" y="3931280"/>
            <a:ext cx="1435100" cy="349250"/>
            <a:chOff x="2532" y="1051"/>
            <a:chExt cx="893" cy="246"/>
          </a:xfrm>
        </p:grpSpPr>
        <p:grpSp>
          <p:nvGrpSpPr>
            <p:cNvPr id="36" name="Group 36"/>
            <p:cNvGrpSpPr>
              <a:grpSpLocks/>
            </p:cNvGrpSpPr>
            <p:nvPr/>
          </p:nvGrpSpPr>
          <p:grpSpPr bwMode="auto">
            <a:xfrm>
              <a:off x="2532" y="1051"/>
              <a:ext cx="743" cy="185"/>
              <a:chOff x="1565" y="2568"/>
              <a:chExt cx="1118" cy="279"/>
            </a:xfrm>
          </p:grpSpPr>
          <p:sp>
            <p:nvSpPr>
              <p:cNvPr id="42" name="AutoShape 37"/>
              <p:cNvSpPr>
                <a:spLocks noChangeArrowheads="1"/>
              </p:cNvSpPr>
              <p:nvPr/>
            </p:nvSpPr>
            <p:spPr bwMode="gray">
              <a:xfrm rot="5263130">
                <a:off x="1859" y="227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" name="AutoShape 38"/>
              <p:cNvSpPr>
                <a:spLocks noChangeArrowheads="1"/>
              </p:cNvSpPr>
              <p:nvPr/>
            </p:nvSpPr>
            <p:spPr bwMode="gray">
              <a:xfrm rot="6078281">
                <a:off x="1995" y="227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" name="AutoShape 39"/>
              <p:cNvSpPr>
                <a:spLocks noChangeArrowheads="1"/>
              </p:cNvSpPr>
              <p:nvPr/>
            </p:nvSpPr>
            <p:spPr bwMode="gray">
              <a:xfrm rot="6373927">
                <a:off x="2071" y="2296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5" name="AutoShape 40"/>
              <p:cNvSpPr>
                <a:spLocks noChangeArrowheads="1"/>
              </p:cNvSpPr>
              <p:nvPr/>
            </p:nvSpPr>
            <p:spPr bwMode="gray">
              <a:xfrm rot="6906312">
                <a:off x="2161" y="2326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7" name="Group 41"/>
            <p:cNvGrpSpPr>
              <a:grpSpLocks/>
            </p:cNvGrpSpPr>
            <p:nvPr/>
          </p:nvGrpSpPr>
          <p:grpSpPr bwMode="auto">
            <a:xfrm rot="1353540">
              <a:off x="2682" y="1111"/>
              <a:ext cx="743" cy="186"/>
              <a:chOff x="1565" y="2568"/>
              <a:chExt cx="1118" cy="279"/>
            </a:xfrm>
          </p:grpSpPr>
          <p:sp>
            <p:nvSpPr>
              <p:cNvPr id="38" name="AutoShape 42"/>
              <p:cNvSpPr>
                <a:spLocks noChangeArrowheads="1"/>
              </p:cNvSpPr>
              <p:nvPr/>
            </p:nvSpPr>
            <p:spPr bwMode="gray">
              <a:xfrm rot="5263130">
                <a:off x="1859" y="227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" name="AutoShape 43"/>
              <p:cNvSpPr>
                <a:spLocks noChangeArrowheads="1"/>
              </p:cNvSpPr>
              <p:nvPr/>
            </p:nvSpPr>
            <p:spPr bwMode="gray">
              <a:xfrm rot="6078281">
                <a:off x="1995" y="227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0" name="AutoShape 44"/>
              <p:cNvSpPr>
                <a:spLocks noChangeArrowheads="1"/>
              </p:cNvSpPr>
              <p:nvPr/>
            </p:nvSpPr>
            <p:spPr bwMode="gray">
              <a:xfrm rot="6373927">
                <a:off x="2071" y="2296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" name="AutoShape 45"/>
              <p:cNvSpPr>
                <a:spLocks noChangeArrowheads="1"/>
              </p:cNvSpPr>
              <p:nvPr/>
            </p:nvSpPr>
            <p:spPr bwMode="gray">
              <a:xfrm rot="6906312">
                <a:off x="2161" y="2326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46" name="Rectangle 46"/>
          <p:cNvSpPr>
            <a:spLocks noChangeArrowheads="1"/>
          </p:cNvSpPr>
          <p:nvPr/>
        </p:nvSpPr>
        <p:spPr bwMode="auto">
          <a:xfrm>
            <a:off x="4996601" y="3239130"/>
            <a:ext cx="1455848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7961" dir="2700000" algn="ctr" rotWithShape="0">
              <a:srgbClr val="FFFFFF">
                <a:alpha val="50000"/>
              </a:srgbClr>
            </a:outerShdw>
          </a:effectLst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en-US" altLang="zh-CN" sz="2000" b="1" dirty="0" smtClean="0">
                <a:solidFill>
                  <a:srgbClr val="1C1C1C"/>
                </a:solidFill>
              </a:rPr>
              <a:t>Application</a:t>
            </a:r>
            <a:endParaRPr lang="en-US" altLang="zh-CN" sz="2000" b="1" dirty="0">
              <a:solidFill>
                <a:srgbClr val="1C1C1C"/>
              </a:solidFill>
            </a:endParaRPr>
          </a:p>
        </p:txBody>
      </p:sp>
      <p:grpSp>
        <p:nvGrpSpPr>
          <p:cNvPr id="47" name="Group 47"/>
          <p:cNvGrpSpPr>
            <a:grpSpLocks/>
          </p:cNvGrpSpPr>
          <p:nvPr/>
        </p:nvGrpSpPr>
        <p:grpSpPr bwMode="auto">
          <a:xfrm>
            <a:off x="3908424" y="3747130"/>
            <a:ext cx="1458913" cy="576262"/>
            <a:chOff x="1651" y="2475"/>
            <a:chExt cx="919" cy="363"/>
          </a:xfrm>
        </p:grpSpPr>
        <p:sp>
          <p:nvSpPr>
            <p:cNvPr id="48" name="Oval 48"/>
            <p:cNvSpPr>
              <a:spLocks noChangeArrowheads="1"/>
            </p:cNvSpPr>
            <p:nvPr/>
          </p:nvSpPr>
          <p:spPr bwMode="auto">
            <a:xfrm rot="3461289">
              <a:off x="2408" y="2500"/>
              <a:ext cx="110" cy="60"/>
            </a:xfrm>
            <a:prstGeom prst="ellipse">
              <a:avLst/>
            </a:prstGeom>
            <a:gradFill rotWithShape="1">
              <a:gsLst>
                <a:gs pos="0">
                  <a:srgbClr val="996600"/>
                </a:gs>
                <a:gs pos="50000">
                  <a:srgbClr val="D6C299"/>
                </a:gs>
                <a:gs pos="100000">
                  <a:srgbClr val="996600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" name="AutoShape 49"/>
            <p:cNvSpPr>
              <a:spLocks noChangeArrowheads="1"/>
            </p:cNvSpPr>
            <p:nvPr/>
          </p:nvSpPr>
          <p:spPr bwMode="gray">
            <a:xfrm rot="13955520" flipH="1">
              <a:off x="2077" y="2344"/>
              <a:ext cx="68" cy="919"/>
            </a:xfrm>
            <a:prstGeom prst="can">
              <a:avLst>
                <a:gd name="adj" fmla="val 36102"/>
              </a:avLst>
            </a:prstGeom>
            <a:gradFill rotWithShape="1">
              <a:gsLst>
                <a:gs pos="0">
                  <a:srgbClr val="808080"/>
                </a:gs>
                <a:gs pos="50000">
                  <a:srgbClr val="FFFFFF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0" name="Arc 50"/>
          <p:cNvSpPr>
            <a:spLocks/>
          </p:cNvSpPr>
          <p:nvPr/>
        </p:nvSpPr>
        <p:spPr bwMode="gray">
          <a:xfrm rot="5910476" flipH="1">
            <a:off x="3129755" y="4092411"/>
            <a:ext cx="1677988" cy="1708150"/>
          </a:xfrm>
          <a:custGeom>
            <a:avLst/>
            <a:gdLst>
              <a:gd name="T0" fmla="*/ 2147483647 w 43200"/>
              <a:gd name="T1" fmla="*/ 2147483647 h 42427"/>
              <a:gd name="T2" fmla="*/ 2147483647 w 43200"/>
              <a:gd name="T3" fmla="*/ 2147483647 h 42427"/>
              <a:gd name="T4" fmla="*/ 2147483647 w 43200"/>
              <a:gd name="T5" fmla="*/ 2147483647 h 42427"/>
              <a:gd name="T6" fmla="*/ 0 60000 65536"/>
              <a:gd name="T7" fmla="*/ 0 60000 65536"/>
              <a:gd name="T8" fmla="*/ 0 60000 65536"/>
              <a:gd name="T9" fmla="*/ 0 w 43200"/>
              <a:gd name="T10" fmla="*/ 0 h 42427"/>
              <a:gd name="T11" fmla="*/ 43200 w 43200"/>
              <a:gd name="T12" fmla="*/ 42427 h 424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42427" fill="none" extrusionOk="0">
                <a:moveTo>
                  <a:pt x="14181" y="41886"/>
                </a:moveTo>
                <a:cubicBezTo>
                  <a:pt x="5664" y="38771"/>
                  <a:pt x="0" y="30668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31324"/>
                  <a:pt x="36702" y="39849"/>
                  <a:pt x="27326" y="42427"/>
                </a:cubicBezTo>
              </a:path>
              <a:path w="43200" h="42427" stroke="0" extrusionOk="0">
                <a:moveTo>
                  <a:pt x="14181" y="41886"/>
                </a:moveTo>
                <a:cubicBezTo>
                  <a:pt x="5664" y="38771"/>
                  <a:pt x="0" y="30668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31324"/>
                  <a:pt x="36702" y="39849"/>
                  <a:pt x="27326" y="42427"/>
                </a:cubicBezTo>
                <a:lnTo>
                  <a:pt x="21600" y="21600"/>
                </a:lnTo>
                <a:close/>
              </a:path>
            </a:pathLst>
          </a:custGeom>
          <a:noFill/>
          <a:ln w="19050">
            <a:solidFill>
              <a:srgbClr val="1C1C1C"/>
            </a:solidFill>
            <a:prstDash val="sysDot"/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" name="Text Box 51"/>
          <p:cNvSpPr txBox="1">
            <a:spLocks noChangeArrowheads="1"/>
          </p:cNvSpPr>
          <p:nvPr/>
        </p:nvSpPr>
        <p:spPr bwMode="auto">
          <a:xfrm>
            <a:off x="2057399" y="4667880"/>
            <a:ext cx="122872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20650" indent="-120650" algn="ctr">
              <a:spcBef>
                <a:spcPct val="50000"/>
              </a:spcBef>
              <a:buFontTx/>
              <a:buChar char="•"/>
            </a:pPr>
            <a:r>
              <a:rPr lang="en-US" altLang="zh-CN" sz="1600" b="1" dirty="0" smtClean="0"/>
              <a:t>python</a:t>
            </a:r>
            <a:endParaRPr lang="en-US" altLang="zh-CN" sz="1600" b="1" dirty="0"/>
          </a:p>
        </p:txBody>
      </p:sp>
      <p:pic>
        <p:nvPicPr>
          <p:cNvPr id="52" name="Picture 52" descr="circuler_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gray">
          <a:xfrm>
            <a:off x="3248024" y="4248780"/>
            <a:ext cx="1431925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" name="Oval 53"/>
          <p:cNvSpPr>
            <a:spLocks noChangeArrowheads="1"/>
          </p:cNvSpPr>
          <p:nvPr/>
        </p:nvSpPr>
        <p:spPr bwMode="gray">
          <a:xfrm>
            <a:off x="3248024" y="4248780"/>
            <a:ext cx="1422400" cy="1422400"/>
          </a:xfrm>
          <a:prstGeom prst="ellipse">
            <a:avLst/>
          </a:prstGeom>
          <a:gradFill rotWithShape="1">
            <a:gsLst>
              <a:gs pos="0">
                <a:srgbClr val="CC66FF">
                  <a:gamma/>
                  <a:shade val="26275"/>
                  <a:invGamma/>
                  <a:alpha val="89999"/>
                </a:srgbClr>
              </a:gs>
              <a:gs pos="50000">
                <a:srgbClr val="CC66FF">
                  <a:alpha val="45000"/>
                </a:srgbClr>
              </a:gs>
              <a:gs pos="100000">
                <a:srgbClr val="CC66FF">
                  <a:gamma/>
                  <a:shade val="26275"/>
                  <a:invGamma/>
                  <a:alpha val="89999"/>
                </a:srgbClr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4" name="Freeform 54"/>
          <p:cNvSpPr>
            <a:spLocks/>
          </p:cNvSpPr>
          <p:nvPr/>
        </p:nvSpPr>
        <p:spPr bwMode="gray">
          <a:xfrm>
            <a:off x="3395662" y="4277355"/>
            <a:ext cx="1117600" cy="493712"/>
          </a:xfrm>
          <a:custGeom>
            <a:avLst/>
            <a:gdLst>
              <a:gd name="T0" fmla="*/ 2147483647 w 1321"/>
              <a:gd name="T1" fmla="*/ 2147483647 h 712"/>
              <a:gd name="T2" fmla="*/ 2147483647 w 1321"/>
              <a:gd name="T3" fmla="*/ 2147483647 h 712"/>
              <a:gd name="T4" fmla="*/ 2147483647 w 1321"/>
              <a:gd name="T5" fmla="*/ 2147483647 h 712"/>
              <a:gd name="T6" fmla="*/ 2147483647 w 1321"/>
              <a:gd name="T7" fmla="*/ 2147483647 h 712"/>
              <a:gd name="T8" fmla="*/ 2147483647 w 1321"/>
              <a:gd name="T9" fmla="*/ 2147483647 h 712"/>
              <a:gd name="T10" fmla="*/ 2147483647 w 1321"/>
              <a:gd name="T11" fmla="*/ 2147483647 h 712"/>
              <a:gd name="T12" fmla="*/ 2147483647 w 1321"/>
              <a:gd name="T13" fmla="*/ 2147483647 h 712"/>
              <a:gd name="T14" fmla="*/ 2147483647 w 1321"/>
              <a:gd name="T15" fmla="*/ 2147483647 h 712"/>
              <a:gd name="T16" fmla="*/ 2147483647 w 1321"/>
              <a:gd name="T17" fmla="*/ 2147483647 h 712"/>
              <a:gd name="T18" fmla="*/ 2147483647 w 1321"/>
              <a:gd name="T19" fmla="*/ 2147483647 h 712"/>
              <a:gd name="T20" fmla="*/ 2147483647 w 1321"/>
              <a:gd name="T21" fmla="*/ 2147483647 h 712"/>
              <a:gd name="T22" fmla="*/ 2147483647 w 1321"/>
              <a:gd name="T23" fmla="*/ 2147483647 h 712"/>
              <a:gd name="T24" fmla="*/ 2147483647 w 1321"/>
              <a:gd name="T25" fmla="*/ 2147483647 h 712"/>
              <a:gd name="T26" fmla="*/ 2147483647 w 1321"/>
              <a:gd name="T27" fmla="*/ 2147483647 h 712"/>
              <a:gd name="T28" fmla="*/ 2147483647 w 1321"/>
              <a:gd name="T29" fmla="*/ 2147483647 h 712"/>
              <a:gd name="T30" fmla="*/ 2147483647 w 1321"/>
              <a:gd name="T31" fmla="*/ 2147483647 h 712"/>
              <a:gd name="T32" fmla="*/ 2147483647 w 1321"/>
              <a:gd name="T33" fmla="*/ 2147483647 h 712"/>
              <a:gd name="T34" fmla="*/ 2147483647 w 1321"/>
              <a:gd name="T35" fmla="*/ 2147483647 h 712"/>
              <a:gd name="T36" fmla="*/ 2147483647 w 1321"/>
              <a:gd name="T37" fmla="*/ 2147483647 h 712"/>
              <a:gd name="T38" fmla="*/ 2147483647 w 1321"/>
              <a:gd name="T39" fmla="*/ 2147483647 h 712"/>
              <a:gd name="T40" fmla="*/ 2147483647 w 1321"/>
              <a:gd name="T41" fmla="*/ 2147483647 h 712"/>
              <a:gd name="T42" fmla="*/ 2147483647 w 1321"/>
              <a:gd name="T43" fmla="*/ 2147483647 h 712"/>
              <a:gd name="T44" fmla="*/ 2147483647 w 1321"/>
              <a:gd name="T45" fmla="*/ 2147483647 h 712"/>
              <a:gd name="T46" fmla="*/ 2147483647 w 1321"/>
              <a:gd name="T47" fmla="*/ 2147483647 h 712"/>
              <a:gd name="T48" fmla="*/ 2147483647 w 1321"/>
              <a:gd name="T49" fmla="*/ 2147483647 h 712"/>
              <a:gd name="T50" fmla="*/ 2147483647 w 1321"/>
              <a:gd name="T51" fmla="*/ 2147483647 h 712"/>
              <a:gd name="T52" fmla="*/ 2147483647 w 1321"/>
              <a:gd name="T53" fmla="*/ 2147483647 h 712"/>
              <a:gd name="T54" fmla="*/ 2147483647 w 1321"/>
              <a:gd name="T55" fmla="*/ 2147483647 h 712"/>
              <a:gd name="T56" fmla="*/ 0 w 1321"/>
              <a:gd name="T57" fmla="*/ 2147483647 h 712"/>
              <a:gd name="T58" fmla="*/ 0 w 1321"/>
              <a:gd name="T59" fmla="*/ 2147483647 h 712"/>
              <a:gd name="T60" fmla="*/ 2147483647 w 1321"/>
              <a:gd name="T61" fmla="*/ 2147483647 h 712"/>
              <a:gd name="T62" fmla="*/ 2147483647 w 1321"/>
              <a:gd name="T63" fmla="*/ 2147483647 h 712"/>
              <a:gd name="T64" fmla="*/ 2147483647 w 1321"/>
              <a:gd name="T65" fmla="*/ 2147483647 h 712"/>
              <a:gd name="T66" fmla="*/ 2147483647 w 1321"/>
              <a:gd name="T67" fmla="*/ 2147483647 h 712"/>
              <a:gd name="T68" fmla="*/ 2147483647 w 1321"/>
              <a:gd name="T69" fmla="*/ 2147483647 h 712"/>
              <a:gd name="T70" fmla="*/ 2147483647 w 1321"/>
              <a:gd name="T71" fmla="*/ 2147483647 h 712"/>
              <a:gd name="T72" fmla="*/ 2147483647 w 1321"/>
              <a:gd name="T73" fmla="*/ 2147483647 h 712"/>
              <a:gd name="T74" fmla="*/ 2147483647 w 1321"/>
              <a:gd name="T75" fmla="*/ 2147483647 h 712"/>
              <a:gd name="T76" fmla="*/ 2147483647 w 1321"/>
              <a:gd name="T77" fmla="*/ 2147483647 h 712"/>
              <a:gd name="T78" fmla="*/ 2147483647 w 1321"/>
              <a:gd name="T79" fmla="*/ 2147483647 h 712"/>
              <a:gd name="T80" fmla="*/ 2147483647 w 1321"/>
              <a:gd name="T81" fmla="*/ 2147483647 h 712"/>
              <a:gd name="T82" fmla="*/ 2147483647 w 1321"/>
              <a:gd name="T83" fmla="*/ 0 h 712"/>
              <a:gd name="T84" fmla="*/ 2147483647 w 1321"/>
              <a:gd name="T85" fmla="*/ 0 h 712"/>
              <a:gd name="T86" fmla="*/ 2147483647 w 1321"/>
              <a:gd name="T87" fmla="*/ 2147483647 h 712"/>
              <a:gd name="T88" fmla="*/ 2147483647 w 1321"/>
              <a:gd name="T89" fmla="*/ 2147483647 h 712"/>
              <a:gd name="T90" fmla="*/ 2147483647 w 1321"/>
              <a:gd name="T91" fmla="*/ 2147483647 h 712"/>
              <a:gd name="T92" fmla="*/ 2147483647 w 1321"/>
              <a:gd name="T93" fmla="*/ 2147483647 h 712"/>
              <a:gd name="T94" fmla="*/ 2147483647 w 1321"/>
              <a:gd name="T95" fmla="*/ 2147483647 h 712"/>
              <a:gd name="T96" fmla="*/ 2147483647 w 1321"/>
              <a:gd name="T97" fmla="*/ 2147483647 h 712"/>
              <a:gd name="T98" fmla="*/ 2147483647 w 1321"/>
              <a:gd name="T99" fmla="*/ 2147483647 h 712"/>
              <a:gd name="T100" fmla="*/ 2147483647 w 1321"/>
              <a:gd name="T101" fmla="*/ 2147483647 h 712"/>
              <a:gd name="T102" fmla="*/ 2147483647 w 1321"/>
              <a:gd name="T103" fmla="*/ 2147483647 h 712"/>
              <a:gd name="T104" fmla="*/ 2147483647 w 1321"/>
              <a:gd name="T105" fmla="*/ 2147483647 h 71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1321"/>
              <a:gd name="T160" fmla="*/ 0 h 712"/>
              <a:gd name="T161" fmla="*/ 1321 w 1321"/>
              <a:gd name="T162" fmla="*/ 712 h 712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1321" h="712">
                <a:moveTo>
                  <a:pt x="1301" y="401"/>
                </a:moveTo>
                <a:lnTo>
                  <a:pt x="1317" y="442"/>
                </a:lnTo>
                <a:lnTo>
                  <a:pt x="1321" y="481"/>
                </a:lnTo>
                <a:lnTo>
                  <a:pt x="1315" y="516"/>
                </a:lnTo>
                <a:lnTo>
                  <a:pt x="1298" y="550"/>
                </a:lnTo>
                <a:lnTo>
                  <a:pt x="1272" y="579"/>
                </a:lnTo>
                <a:lnTo>
                  <a:pt x="1239" y="604"/>
                </a:lnTo>
                <a:lnTo>
                  <a:pt x="1196" y="628"/>
                </a:lnTo>
                <a:lnTo>
                  <a:pt x="1147" y="649"/>
                </a:lnTo>
                <a:lnTo>
                  <a:pt x="1092" y="667"/>
                </a:lnTo>
                <a:lnTo>
                  <a:pt x="1031" y="683"/>
                </a:lnTo>
                <a:lnTo>
                  <a:pt x="967" y="694"/>
                </a:lnTo>
                <a:lnTo>
                  <a:pt x="896" y="704"/>
                </a:lnTo>
                <a:lnTo>
                  <a:pt x="824" y="710"/>
                </a:lnTo>
                <a:lnTo>
                  <a:pt x="795" y="712"/>
                </a:lnTo>
                <a:lnTo>
                  <a:pt x="476" y="712"/>
                </a:lnTo>
                <a:lnTo>
                  <a:pt x="472" y="712"/>
                </a:lnTo>
                <a:lnTo>
                  <a:pt x="409" y="708"/>
                </a:lnTo>
                <a:lnTo>
                  <a:pt x="348" y="704"/>
                </a:lnTo>
                <a:lnTo>
                  <a:pt x="290" y="696"/>
                </a:lnTo>
                <a:lnTo>
                  <a:pt x="235" y="689"/>
                </a:lnTo>
                <a:lnTo>
                  <a:pt x="186" y="677"/>
                </a:lnTo>
                <a:lnTo>
                  <a:pt x="141" y="663"/>
                </a:lnTo>
                <a:lnTo>
                  <a:pt x="102" y="648"/>
                </a:lnTo>
                <a:lnTo>
                  <a:pt x="67" y="630"/>
                </a:lnTo>
                <a:lnTo>
                  <a:pt x="39" y="608"/>
                </a:lnTo>
                <a:lnTo>
                  <a:pt x="18" y="583"/>
                </a:lnTo>
                <a:lnTo>
                  <a:pt x="6" y="554"/>
                </a:lnTo>
                <a:lnTo>
                  <a:pt x="0" y="524"/>
                </a:lnTo>
                <a:lnTo>
                  <a:pt x="0" y="520"/>
                </a:lnTo>
                <a:lnTo>
                  <a:pt x="4" y="487"/>
                </a:lnTo>
                <a:lnTo>
                  <a:pt x="16" y="446"/>
                </a:lnTo>
                <a:lnTo>
                  <a:pt x="51" y="370"/>
                </a:lnTo>
                <a:lnTo>
                  <a:pt x="94" y="299"/>
                </a:lnTo>
                <a:lnTo>
                  <a:pt x="147" y="235"/>
                </a:lnTo>
                <a:lnTo>
                  <a:pt x="204" y="176"/>
                </a:lnTo>
                <a:lnTo>
                  <a:pt x="270" y="125"/>
                </a:lnTo>
                <a:lnTo>
                  <a:pt x="341" y="82"/>
                </a:lnTo>
                <a:lnTo>
                  <a:pt x="415" y="47"/>
                </a:lnTo>
                <a:lnTo>
                  <a:pt x="497" y="21"/>
                </a:lnTo>
                <a:lnTo>
                  <a:pt x="581" y="6"/>
                </a:lnTo>
                <a:lnTo>
                  <a:pt x="667" y="0"/>
                </a:lnTo>
                <a:lnTo>
                  <a:pt x="759" y="6"/>
                </a:lnTo>
                <a:lnTo>
                  <a:pt x="847" y="23"/>
                </a:lnTo>
                <a:lnTo>
                  <a:pt x="932" y="53"/>
                </a:lnTo>
                <a:lnTo>
                  <a:pt x="1010" y="90"/>
                </a:lnTo>
                <a:lnTo>
                  <a:pt x="1082" y="137"/>
                </a:lnTo>
                <a:lnTo>
                  <a:pt x="1149" y="194"/>
                </a:lnTo>
                <a:lnTo>
                  <a:pt x="1208" y="256"/>
                </a:lnTo>
                <a:lnTo>
                  <a:pt x="1258" y="325"/>
                </a:lnTo>
                <a:lnTo>
                  <a:pt x="1301" y="401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D2C2F0">
                  <a:alpha val="17998"/>
                </a:srgbClr>
              </a:gs>
            </a:gsLst>
            <a:lin ang="5400000" scaled="1"/>
          </a:gradFill>
          <a:ln w="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55" name="Group 55"/>
          <p:cNvGrpSpPr>
            <a:grpSpLocks/>
          </p:cNvGrpSpPr>
          <p:nvPr/>
        </p:nvGrpSpPr>
        <p:grpSpPr bwMode="auto">
          <a:xfrm rot="-1297425" flipH="1" flipV="1">
            <a:off x="3355974" y="5358442"/>
            <a:ext cx="1241425" cy="301625"/>
            <a:chOff x="2532" y="1051"/>
            <a:chExt cx="893" cy="246"/>
          </a:xfrm>
        </p:grpSpPr>
        <p:grpSp>
          <p:nvGrpSpPr>
            <p:cNvPr id="56" name="Group 56"/>
            <p:cNvGrpSpPr>
              <a:grpSpLocks/>
            </p:cNvGrpSpPr>
            <p:nvPr/>
          </p:nvGrpSpPr>
          <p:grpSpPr bwMode="auto">
            <a:xfrm>
              <a:off x="2532" y="1051"/>
              <a:ext cx="743" cy="185"/>
              <a:chOff x="1565" y="2568"/>
              <a:chExt cx="1118" cy="279"/>
            </a:xfrm>
          </p:grpSpPr>
          <p:sp>
            <p:nvSpPr>
              <p:cNvPr id="62" name="AutoShape 57"/>
              <p:cNvSpPr>
                <a:spLocks noChangeArrowheads="1"/>
              </p:cNvSpPr>
              <p:nvPr/>
            </p:nvSpPr>
            <p:spPr bwMode="gray">
              <a:xfrm rot="5263130">
                <a:off x="1859" y="227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3" name="AutoShape 58"/>
              <p:cNvSpPr>
                <a:spLocks noChangeArrowheads="1"/>
              </p:cNvSpPr>
              <p:nvPr/>
            </p:nvSpPr>
            <p:spPr bwMode="gray">
              <a:xfrm rot="6078281">
                <a:off x="1995" y="227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4" name="AutoShape 59"/>
              <p:cNvSpPr>
                <a:spLocks noChangeArrowheads="1"/>
              </p:cNvSpPr>
              <p:nvPr/>
            </p:nvSpPr>
            <p:spPr bwMode="gray">
              <a:xfrm rot="6373927">
                <a:off x="2071" y="2296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5" name="AutoShape 60"/>
              <p:cNvSpPr>
                <a:spLocks noChangeArrowheads="1"/>
              </p:cNvSpPr>
              <p:nvPr/>
            </p:nvSpPr>
            <p:spPr bwMode="gray">
              <a:xfrm rot="6906312">
                <a:off x="2161" y="2326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57" name="Group 61"/>
            <p:cNvGrpSpPr>
              <a:grpSpLocks/>
            </p:cNvGrpSpPr>
            <p:nvPr/>
          </p:nvGrpSpPr>
          <p:grpSpPr bwMode="auto">
            <a:xfrm rot="1353540">
              <a:off x="2682" y="1111"/>
              <a:ext cx="743" cy="186"/>
              <a:chOff x="1565" y="2568"/>
              <a:chExt cx="1118" cy="279"/>
            </a:xfrm>
          </p:grpSpPr>
          <p:sp>
            <p:nvSpPr>
              <p:cNvPr id="58" name="AutoShape 62"/>
              <p:cNvSpPr>
                <a:spLocks noChangeArrowheads="1"/>
              </p:cNvSpPr>
              <p:nvPr/>
            </p:nvSpPr>
            <p:spPr bwMode="gray">
              <a:xfrm rot="5263130">
                <a:off x="1859" y="227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9" name="AutoShape 63"/>
              <p:cNvSpPr>
                <a:spLocks noChangeArrowheads="1"/>
              </p:cNvSpPr>
              <p:nvPr/>
            </p:nvSpPr>
            <p:spPr bwMode="gray">
              <a:xfrm rot="6078281">
                <a:off x="1995" y="227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0" name="AutoShape 64"/>
              <p:cNvSpPr>
                <a:spLocks noChangeArrowheads="1"/>
              </p:cNvSpPr>
              <p:nvPr/>
            </p:nvSpPr>
            <p:spPr bwMode="gray">
              <a:xfrm rot="6373927">
                <a:off x="2071" y="2296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" name="AutoShape 65"/>
              <p:cNvSpPr>
                <a:spLocks noChangeArrowheads="1"/>
              </p:cNvSpPr>
              <p:nvPr/>
            </p:nvSpPr>
            <p:spPr bwMode="gray">
              <a:xfrm rot="6906312">
                <a:off x="2161" y="2326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66" name="Rectangle 66"/>
          <p:cNvSpPr>
            <a:spLocks noChangeArrowheads="1"/>
          </p:cNvSpPr>
          <p:nvPr/>
        </p:nvSpPr>
        <p:spPr bwMode="auto">
          <a:xfrm>
            <a:off x="3704202" y="4783767"/>
            <a:ext cx="50687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7961" dir="2700000" algn="ctr" rotWithShape="0">
              <a:srgbClr val="FFFFFF">
                <a:alpha val="50000"/>
              </a:srgbClr>
            </a:outerShdw>
          </a:effectLst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en-US" altLang="zh-CN" b="1" dirty="0" smtClean="0">
                <a:solidFill>
                  <a:srgbClr val="1C1C1C"/>
                </a:solidFill>
              </a:rPr>
              <a:t>CLI</a:t>
            </a:r>
            <a:endParaRPr lang="en-US" altLang="zh-CN" b="1" dirty="0">
              <a:solidFill>
                <a:srgbClr val="1C1C1C"/>
              </a:solidFill>
            </a:endParaRPr>
          </a:p>
        </p:txBody>
      </p:sp>
      <p:grpSp>
        <p:nvGrpSpPr>
          <p:cNvPr id="67" name="Group 67"/>
          <p:cNvGrpSpPr>
            <a:grpSpLocks/>
          </p:cNvGrpSpPr>
          <p:nvPr/>
        </p:nvGrpSpPr>
        <p:grpSpPr bwMode="auto">
          <a:xfrm rot="-1297425" flipH="1" flipV="1">
            <a:off x="3533774" y="2164392"/>
            <a:ext cx="1022350" cy="247650"/>
            <a:chOff x="2532" y="1051"/>
            <a:chExt cx="893" cy="246"/>
          </a:xfrm>
        </p:grpSpPr>
        <p:grpSp>
          <p:nvGrpSpPr>
            <p:cNvPr id="68" name="Group 68"/>
            <p:cNvGrpSpPr>
              <a:grpSpLocks/>
            </p:cNvGrpSpPr>
            <p:nvPr/>
          </p:nvGrpSpPr>
          <p:grpSpPr bwMode="auto">
            <a:xfrm>
              <a:off x="2532" y="1051"/>
              <a:ext cx="743" cy="185"/>
              <a:chOff x="1565" y="2568"/>
              <a:chExt cx="1118" cy="279"/>
            </a:xfrm>
          </p:grpSpPr>
          <p:sp>
            <p:nvSpPr>
              <p:cNvPr id="74" name="AutoShape 69"/>
              <p:cNvSpPr>
                <a:spLocks noChangeArrowheads="1"/>
              </p:cNvSpPr>
              <p:nvPr/>
            </p:nvSpPr>
            <p:spPr bwMode="gray">
              <a:xfrm rot="5263130">
                <a:off x="1859" y="227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5" name="AutoShape 70"/>
              <p:cNvSpPr>
                <a:spLocks noChangeArrowheads="1"/>
              </p:cNvSpPr>
              <p:nvPr/>
            </p:nvSpPr>
            <p:spPr bwMode="gray">
              <a:xfrm rot="6078281">
                <a:off x="1995" y="227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6" name="AutoShape 71"/>
              <p:cNvSpPr>
                <a:spLocks noChangeArrowheads="1"/>
              </p:cNvSpPr>
              <p:nvPr/>
            </p:nvSpPr>
            <p:spPr bwMode="gray">
              <a:xfrm rot="6373927">
                <a:off x="2071" y="2296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7" name="AutoShape 72"/>
              <p:cNvSpPr>
                <a:spLocks noChangeArrowheads="1"/>
              </p:cNvSpPr>
              <p:nvPr/>
            </p:nvSpPr>
            <p:spPr bwMode="gray">
              <a:xfrm rot="6906312">
                <a:off x="2161" y="2326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9" name="Group 73"/>
            <p:cNvGrpSpPr>
              <a:grpSpLocks/>
            </p:cNvGrpSpPr>
            <p:nvPr/>
          </p:nvGrpSpPr>
          <p:grpSpPr bwMode="auto">
            <a:xfrm rot="1353540">
              <a:off x="2682" y="1111"/>
              <a:ext cx="743" cy="186"/>
              <a:chOff x="1565" y="2568"/>
              <a:chExt cx="1118" cy="279"/>
            </a:xfrm>
          </p:grpSpPr>
          <p:sp>
            <p:nvSpPr>
              <p:cNvPr id="70" name="AutoShape 74"/>
              <p:cNvSpPr>
                <a:spLocks noChangeArrowheads="1"/>
              </p:cNvSpPr>
              <p:nvPr/>
            </p:nvSpPr>
            <p:spPr bwMode="gray">
              <a:xfrm rot="5263130">
                <a:off x="1859" y="227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" name="AutoShape 75"/>
              <p:cNvSpPr>
                <a:spLocks noChangeArrowheads="1"/>
              </p:cNvSpPr>
              <p:nvPr/>
            </p:nvSpPr>
            <p:spPr bwMode="gray">
              <a:xfrm rot="6078281">
                <a:off x="1995" y="227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" name="AutoShape 76"/>
              <p:cNvSpPr>
                <a:spLocks noChangeArrowheads="1"/>
              </p:cNvSpPr>
              <p:nvPr/>
            </p:nvSpPr>
            <p:spPr bwMode="gray">
              <a:xfrm rot="6373927">
                <a:off x="2071" y="2296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" name="AutoShape 77"/>
              <p:cNvSpPr>
                <a:spLocks noChangeArrowheads="1"/>
              </p:cNvSpPr>
              <p:nvPr/>
            </p:nvSpPr>
            <p:spPr bwMode="gray">
              <a:xfrm rot="6906312">
                <a:off x="2161" y="2326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54219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2"/>
          <p:cNvSpPr>
            <a:spLocks noChangeArrowheads="1" noChangeShapeType="1" noTextEdit="1"/>
          </p:cNvSpPr>
          <p:nvPr/>
        </p:nvSpPr>
        <p:spPr bwMode="ltGray">
          <a:xfrm>
            <a:off x="3621747" y="2435519"/>
            <a:ext cx="5400675" cy="1511300"/>
          </a:xfrm>
          <a:prstGeom prst="rect">
            <a:avLst/>
          </a:prstGeom>
        </p:spPr>
        <p:txBody>
          <a:bodyPr wrap="none" fromWordArt="1">
            <a:prstTxWarp prst="textStop">
              <a:avLst>
                <a:gd name="adj" fmla="val 22222"/>
              </a:avLst>
            </a:prstTxWarp>
          </a:bodyPr>
          <a:lstStyle/>
          <a:p>
            <a:pPr algn="ctr"/>
            <a:r>
              <a:rPr lang="en-US" altLang="zh-CN" sz="3600" kern="10">
                <a:ln w="9525">
                  <a:noFill/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>
                  <a:outerShdw dist="63500" dir="16200000" sy="-100000" rotWithShape="0">
                    <a:schemeClr val="tx1">
                      <a:alpha val="50000"/>
                    </a:schemeClr>
                  </a:outerShdw>
                </a:effectLst>
                <a:latin typeface="Impact"/>
              </a:rPr>
              <a:t>Thank You !</a:t>
            </a:r>
            <a:endParaRPr lang="zh-CN" altLang="en-US" sz="3600" kern="10" dirty="0">
              <a:ln w="9525">
                <a:noFill/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tx1"/>
                  </a:gs>
                </a:gsLst>
                <a:lin ang="5400000" scaled="1"/>
              </a:gradFill>
              <a:effectLst>
                <a:outerShdw dist="63500" dir="16200000" sy="-100000" rotWithShape="0">
                  <a:schemeClr val="tx1">
                    <a:alpha val="50000"/>
                  </a:schemeClr>
                </a:outerShdw>
              </a:effectLst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797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7737580" y="1516063"/>
            <a:ext cx="1187450" cy="876300"/>
            <a:chOff x="803" y="1519"/>
            <a:chExt cx="937" cy="692"/>
          </a:xfrm>
        </p:grpSpPr>
        <p:sp>
          <p:nvSpPr>
            <p:cNvPr id="5" name="AutoShape 27"/>
            <p:cNvSpPr>
              <a:spLocks noChangeArrowheads="1"/>
            </p:cNvSpPr>
            <p:nvPr/>
          </p:nvSpPr>
          <p:spPr bwMode="gray">
            <a:xfrm>
              <a:off x="803" y="1519"/>
              <a:ext cx="937" cy="6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1600 w 21600"/>
                <a:gd name="T13" fmla="*/ 10800 h 21600"/>
                <a:gd name="T14" fmla="*/ 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1434" y="10800"/>
                  </a:moveTo>
                  <a:cubicBezTo>
                    <a:pt x="11434" y="11150"/>
                    <a:pt x="11150" y="11434"/>
                    <a:pt x="10800" y="11434"/>
                  </a:cubicBezTo>
                  <a:cubicBezTo>
                    <a:pt x="10449" y="11434"/>
                    <a:pt x="10166" y="11150"/>
                    <a:pt x="10166" y="10800"/>
                  </a:cubicBezTo>
                  <a:lnTo>
                    <a:pt x="0" y="10800"/>
                  </a:ln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66FF"/>
                </a:gs>
                <a:gs pos="50000">
                  <a:srgbClr val="003079"/>
                </a:gs>
                <a:gs pos="100000">
                  <a:srgbClr val="0066FF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" name="Oval 28"/>
            <p:cNvSpPr>
              <a:spLocks noChangeArrowheads="1"/>
            </p:cNvSpPr>
            <p:nvPr/>
          </p:nvSpPr>
          <p:spPr bwMode="gray">
            <a:xfrm>
              <a:off x="803" y="1798"/>
              <a:ext cx="937" cy="145"/>
            </a:xfrm>
            <a:prstGeom prst="ellipse">
              <a:avLst/>
            </a:prstGeom>
            <a:gradFill rotWithShape="1">
              <a:gsLst>
                <a:gs pos="0">
                  <a:srgbClr val="0066FF"/>
                </a:gs>
                <a:gs pos="100000">
                  <a:srgbClr val="438EFF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" name="Text Box 29"/>
          <p:cNvSpPr txBox="1">
            <a:spLocks noChangeArrowheads="1"/>
          </p:cNvSpPr>
          <p:nvPr/>
        </p:nvSpPr>
        <p:spPr bwMode="gray">
          <a:xfrm>
            <a:off x="7945542" y="2054225"/>
            <a:ext cx="735013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 dirty="0" smtClean="0">
                <a:solidFill>
                  <a:srgbClr val="FFFFFF"/>
                </a:solidFill>
              </a:rPr>
              <a:t>Part</a:t>
            </a:r>
            <a:r>
              <a:rPr lang="en-US" altLang="zh-CN" sz="1400" b="1" dirty="0">
                <a:solidFill>
                  <a:srgbClr val="FFFFFF"/>
                </a:solidFill>
              </a:rPr>
              <a:t>1</a:t>
            </a:r>
          </a:p>
        </p:txBody>
      </p:sp>
      <p:pic>
        <p:nvPicPr>
          <p:cNvPr id="8" name="Picture 30" descr="shadow_1_m"/>
          <p:cNvPicPr>
            <a:picLocks noChangeAspect="1" noChangeArrowheads="1"/>
          </p:cNvPicPr>
          <p:nvPr/>
        </p:nvPicPr>
        <p:blipFill>
          <a:blip r:embed="rId2">
            <a:lum bright="-12000"/>
          </a:blip>
          <a:srcRect/>
          <a:stretch>
            <a:fillRect/>
          </a:stretch>
        </p:blipFill>
        <p:spPr bwMode="gray">
          <a:xfrm>
            <a:off x="8012218" y="2543402"/>
            <a:ext cx="668337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val 31"/>
          <p:cNvSpPr>
            <a:spLocks noChangeArrowheads="1"/>
          </p:cNvSpPr>
          <p:nvPr/>
        </p:nvSpPr>
        <p:spPr bwMode="gray">
          <a:xfrm rot="3125284" flipH="1">
            <a:off x="7826480" y="2160587"/>
            <a:ext cx="96838" cy="42863"/>
          </a:xfrm>
          <a:prstGeom prst="ellipse">
            <a:avLst/>
          </a:prstGeom>
          <a:gradFill rotWithShape="1">
            <a:gsLst>
              <a:gs pos="0">
                <a:srgbClr val="161F26"/>
              </a:gs>
              <a:gs pos="50000">
                <a:srgbClr val="6E99C0"/>
              </a:gs>
              <a:gs pos="100000">
                <a:srgbClr val="161F26"/>
              </a:gs>
            </a:gsLst>
            <a:lin ang="0" scaled="1"/>
          </a:gra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Freeform 32"/>
          <p:cNvSpPr>
            <a:spLocks/>
          </p:cNvSpPr>
          <p:nvPr/>
        </p:nvSpPr>
        <p:spPr bwMode="gray">
          <a:xfrm rot="-6881602">
            <a:off x="7113692" y="1708150"/>
            <a:ext cx="98425" cy="1577975"/>
          </a:xfrm>
          <a:custGeom>
            <a:avLst/>
            <a:gdLst>
              <a:gd name="T0" fmla="*/ 0 w 291"/>
              <a:gd name="T1" fmla="*/ 0 h 1199"/>
              <a:gd name="T2" fmla="*/ 2147483647 w 291"/>
              <a:gd name="T3" fmla="*/ 0 h 1199"/>
              <a:gd name="T4" fmla="*/ 2147483647 w 291"/>
              <a:gd name="T5" fmla="*/ 2147483647 h 1199"/>
              <a:gd name="T6" fmla="*/ 2147483647 w 291"/>
              <a:gd name="T7" fmla="*/ 2147483647 h 1199"/>
              <a:gd name="T8" fmla="*/ 0 w 291"/>
              <a:gd name="T9" fmla="*/ 0 h 11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1"/>
              <a:gd name="T16" fmla="*/ 0 h 1199"/>
              <a:gd name="T17" fmla="*/ 291 w 291"/>
              <a:gd name="T18" fmla="*/ 1199 h 119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1" h="1199">
                <a:moveTo>
                  <a:pt x="0" y="0"/>
                </a:moveTo>
                <a:lnTo>
                  <a:pt x="291" y="0"/>
                </a:lnTo>
                <a:lnTo>
                  <a:pt x="180" y="1199"/>
                </a:lnTo>
                <a:lnTo>
                  <a:pt x="81" y="1193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506F8B"/>
              </a:gs>
              <a:gs pos="50000">
                <a:srgbClr val="6E99C0"/>
              </a:gs>
              <a:gs pos="100000">
                <a:srgbClr val="506F8B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1" name="Group 33"/>
          <p:cNvGrpSpPr>
            <a:grpSpLocks/>
          </p:cNvGrpSpPr>
          <p:nvPr/>
        </p:nvGrpSpPr>
        <p:grpSpPr bwMode="auto">
          <a:xfrm>
            <a:off x="4765780" y="1936750"/>
            <a:ext cx="1816100" cy="1452563"/>
            <a:chOff x="803" y="1519"/>
            <a:chExt cx="937" cy="692"/>
          </a:xfrm>
        </p:grpSpPr>
        <p:sp>
          <p:nvSpPr>
            <p:cNvPr id="12" name="AutoShape 34"/>
            <p:cNvSpPr>
              <a:spLocks noChangeArrowheads="1"/>
            </p:cNvSpPr>
            <p:nvPr/>
          </p:nvSpPr>
          <p:spPr bwMode="gray">
            <a:xfrm>
              <a:off x="803" y="1519"/>
              <a:ext cx="937" cy="6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1600 w 21600"/>
                <a:gd name="T13" fmla="*/ 10800 h 21600"/>
                <a:gd name="T14" fmla="*/ 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1434" y="10800"/>
                  </a:moveTo>
                  <a:cubicBezTo>
                    <a:pt x="11434" y="11150"/>
                    <a:pt x="11150" y="11434"/>
                    <a:pt x="10800" y="11434"/>
                  </a:cubicBezTo>
                  <a:cubicBezTo>
                    <a:pt x="10449" y="11434"/>
                    <a:pt x="10166" y="11150"/>
                    <a:pt x="10166" y="10800"/>
                  </a:cubicBezTo>
                  <a:lnTo>
                    <a:pt x="0" y="10800"/>
                  </a:ln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lose/>
                </a:path>
              </a:pathLst>
            </a:custGeom>
            <a:gradFill rotWithShape="1">
              <a:gsLst>
                <a:gs pos="0">
                  <a:srgbClr val="33CC33"/>
                </a:gs>
                <a:gs pos="50000">
                  <a:srgbClr val="186118"/>
                </a:gs>
                <a:gs pos="100000">
                  <a:srgbClr val="33CC33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Oval 35"/>
            <p:cNvSpPr>
              <a:spLocks noChangeArrowheads="1"/>
            </p:cNvSpPr>
            <p:nvPr/>
          </p:nvSpPr>
          <p:spPr bwMode="gray">
            <a:xfrm>
              <a:off x="803" y="1798"/>
              <a:ext cx="937" cy="145"/>
            </a:xfrm>
            <a:prstGeom prst="ellipse">
              <a:avLst/>
            </a:prstGeom>
            <a:gradFill rotWithShape="1">
              <a:gsLst>
                <a:gs pos="0">
                  <a:srgbClr val="33CC33"/>
                </a:gs>
                <a:gs pos="100000">
                  <a:srgbClr val="69D969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4" name="Text Box 36"/>
          <p:cNvSpPr txBox="1">
            <a:spLocks noChangeArrowheads="1"/>
          </p:cNvSpPr>
          <p:nvPr/>
        </p:nvSpPr>
        <p:spPr bwMode="gray">
          <a:xfrm>
            <a:off x="5110267" y="2900363"/>
            <a:ext cx="112395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 dirty="0" smtClean="0">
                <a:solidFill>
                  <a:srgbClr val="FFFFFF"/>
                </a:solidFill>
              </a:rPr>
              <a:t>Part2</a:t>
            </a:r>
            <a:endParaRPr lang="en-US" altLang="zh-CN" sz="2000" b="1" dirty="0">
              <a:solidFill>
                <a:srgbClr val="FFFFFF"/>
              </a:solidFill>
            </a:endParaRPr>
          </a:p>
        </p:txBody>
      </p:sp>
      <p:pic>
        <p:nvPicPr>
          <p:cNvPr id="15" name="Picture 37" descr="shadow_1_m"/>
          <p:cNvPicPr>
            <a:picLocks noChangeAspect="1" noChangeArrowheads="1"/>
          </p:cNvPicPr>
          <p:nvPr/>
        </p:nvPicPr>
        <p:blipFill>
          <a:blip r:embed="rId3">
            <a:lum bright="36000"/>
          </a:blip>
          <a:srcRect/>
          <a:stretch>
            <a:fillRect/>
          </a:stretch>
        </p:blipFill>
        <p:spPr bwMode="gray">
          <a:xfrm>
            <a:off x="5169005" y="3441700"/>
            <a:ext cx="1012825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Oval 38"/>
          <p:cNvSpPr>
            <a:spLocks noChangeArrowheads="1"/>
          </p:cNvSpPr>
          <p:nvPr/>
        </p:nvSpPr>
        <p:spPr bwMode="gray">
          <a:xfrm rot="3125284">
            <a:off x="4950724" y="3086893"/>
            <a:ext cx="177800" cy="42863"/>
          </a:xfrm>
          <a:prstGeom prst="ellipse">
            <a:avLst/>
          </a:prstGeom>
          <a:gradFill rotWithShape="1">
            <a:gsLst>
              <a:gs pos="0">
                <a:srgbClr val="161F26"/>
              </a:gs>
              <a:gs pos="50000">
                <a:srgbClr val="6E99C0"/>
              </a:gs>
              <a:gs pos="100000">
                <a:srgbClr val="161F26"/>
              </a:gs>
            </a:gsLst>
            <a:lin ang="0" scaled="1"/>
          </a:gra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Freeform 39"/>
          <p:cNvSpPr>
            <a:spLocks/>
          </p:cNvSpPr>
          <p:nvPr/>
        </p:nvSpPr>
        <p:spPr bwMode="gray">
          <a:xfrm rot="-8595127">
            <a:off x="4159355" y="2841625"/>
            <a:ext cx="327025" cy="2379663"/>
          </a:xfrm>
          <a:custGeom>
            <a:avLst/>
            <a:gdLst>
              <a:gd name="T0" fmla="*/ 0 w 291"/>
              <a:gd name="T1" fmla="*/ 0 h 1199"/>
              <a:gd name="T2" fmla="*/ 2147483647 w 291"/>
              <a:gd name="T3" fmla="*/ 0 h 1199"/>
              <a:gd name="T4" fmla="*/ 2147483647 w 291"/>
              <a:gd name="T5" fmla="*/ 2147483647 h 1199"/>
              <a:gd name="T6" fmla="*/ 2147483647 w 291"/>
              <a:gd name="T7" fmla="*/ 2147483647 h 1199"/>
              <a:gd name="T8" fmla="*/ 0 w 291"/>
              <a:gd name="T9" fmla="*/ 0 h 11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1"/>
              <a:gd name="T16" fmla="*/ 0 h 1199"/>
              <a:gd name="T17" fmla="*/ 291 w 291"/>
              <a:gd name="T18" fmla="*/ 1199 h 119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1" h="1199">
                <a:moveTo>
                  <a:pt x="0" y="0"/>
                </a:moveTo>
                <a:lnTo>
                  <a:pt x="291" y="0"/>
                </a:lnTo>
                <a:lnTo>
                  <a:pt x="180" y="1199"/>
                </a:lnTo>
                <a:lnTo>
                  <a:pt x="81" y="1193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506F8B"/>
              </a:gs>
              <a:gs pos="50000">
                <a:srgbClr val="6E99C0"/>
              </a:gs>
              <a:gs pos="100000">
                <a:srgbClr val="506F8B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8" name="Group 40"/>
          <p:cNvGrpSpPr>
            <a:grpSpLocks/>
          </p:cNvGrpSpPr>
          <p:nvPr/>
        </p:nvGrpSpPr>
        <p:grpSpPr bwMode="auto">
          <a:xfrm>
            <a:off x="2295630" y="3965575"/>
            <a:ext cx="2628900" cy="2092325"/>
            <a:chOff x="803" y="1519"/>
            <a:chExt cx="937" cy="692"/>
          </a:xfrm>
        </p:grpSpPr>
        <p:sp>
          <p:nvSpPr>
            <p:cNvPr id="19" name="AutoShape 41"/>
            <p:cNvSpPr>
              <a:spLocks noChangeArrowheads="1"/>
            </p:cNvSpPr>
            <p:nvPr/>
          </p:nvSpPr>
          <p:spPr bwMode="gray">
            <a:xfrm>
              <a:off x="803" y="1519"/>
              <a:ext cx="937" cy="6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1600 w 21600"/>
                <a:gd name="T13" fmla="*/ 10800 h 21600"/>
                <a:gd name="T14" fmla="*/ 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1434" y="10800"/>
                  </a:moveTo>
                  <a:cubicBezTo>
                    <a:pt x="11434" y="11150"/>
                    <a:pt x="11150" y="11434"/>
                    <a:pt x="10800" y="11434"/>
                  </a:cubicBezTo>
                  <a:cubicBezTo>
                    <a:pt x="10449" y="11434"/>
                    <a:pt x="10166" y="11150"/>
                    <a:pt x="10166" y="10800"/>
                  </a:cubicBezTo>
                  <a:lnTo>
                    <a:pt x="0" y="10800"/>
                  </a:ln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lose/>
                </a:path>
              </a:pathLst>
            </a:custGeom>
            <a:gradFill rotWithShape="1">
              <a:gsLst>
                <a:gs pos="0">
                  <a:srgbClr val="855ADA"/>
                </a:gs>
                <a:gs pos="50000">
                  <a:srgbClr val="3F2B67"/>
                </a:gs>
                <a:gs pos="100000">
                  <a:srgbClr val="855ADA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Oval 42"/>
            <p:cNvSpPr>
              <a:spLocks noChangeArrowheads="1"/>
            </p:cNvSpPr>
            <p:nvPr/>
          </p:nvSpPr>
          <p:spPr bwMode="gray">
            <a:xfrm>
              <a:off x="803" y="1798"/>
              <a:ext cx="937" cy="145"/>
            </a:xfrm>
            <a:prstGeom prst="ellipse">
              <a:avLst/>
            </a:prstGeom>
            <a:gradFill rotWithShape="1">
              <a:gsLst>
                <a:gs pos="0">
                  <a:srgbClr val="855ADA"/>
                </a:gs>
                <a:gs pos="100000">
                  <a:srgbClr val="BDA6EB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1" name="Text Box 43"/>
          <p:cNvSpPr txBox="1">
            <a:spLocks noChangeArrowheads="1"/>
          </p:cNvSpPr>
          <p:nvPr/>
        </p:nvSpPr>
        <p:spPr bwMode="gray">
          <a:xfrm>
            <a:off x="2784580" y="5368925"/>
            <a:ext cx="1627187" cy="5794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200" b="1" dirty="0" smtClean="0">
                <a:solidFill>
                  <a:srgbClr val="FFFFFF"/>
                </a:solidFill>
              </a:rPr>
              <a:t>Part3</a:t>
            </a:r>
            <a:endParaRPr lang="en-US" altLang="zh-CN" sz="3200" b="1" dirty="0">
              <a:solidFill>
                <a:srgbClr val="FFFFFF"/>
              </a:solidFill>
            </a:endParaRPr>
          </a:p>
        </p:txBody>
      </p:sp>
      <p:sp>
        <p:nvSpPr>
          <p:cNvPr id="22" name="AutoShape 44"/>
          <p:cNvSpPr>
            <a:spLocks noChangeArrowheads="1"/>
          </p:cNvSpPr>
          <p:nvPr/>
        </p:nvSpPr>
        <p:spPr bwMode="gray">
          <a:xfrm flipH="1">
            <a:off x="3894242" y="4140200"/>
            <a:ext cx="828675" cy="596900"/>
          </a:xfrm>
          <a:prstGeom prst="curvedRightArrow">
            <a:avLst>
              <a:gd name="adj1" fmla="val 19583"/>
              <a:gd name="adj2" fmla="val 44676"/>
              <a:gd name="adj3" fmla="val 39194"/>
            </a:avLst>
          </a:prstGeom>
          <a:gradFill rotWithShape="1">
            <a:gsLst>
              <a:gs pos="0">
                <a:srgbClr val="FFBE93"/>
              </a:gs>
              <a:gs pos="100000">
                <a:srgbClr val="FF6600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Rectangle 46"/>
          <p:cNvSpPr>
            <a:spLocks noChangeArrowheads="1"/>
          </p:cNvSpPr>
          <p:nvPr/>
        </p:nvSpPr>
        <p:spPr bwMode="auto">
          <a:xfrm>
            <a:off x="8046910" y="2859894"/>
            <a:ext cx="2705949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Tx/>
              <a:buChar char="•"/>
            </a:pPr>
            <a:r>
              <a:rPr lang="zh-CN" altLang="en-US" dirty="0"/>
              <a:t> </a:t>
            </a:r>
            <a:r>
              <a:rPr lang="en-US" altLang="zh-CN" dirty="0" smtClean="0"/>
              <a:t>Problem</a:t>
            </a:r>
            <a:r>
              <a:rPr lang="zh-CN" altLang="en-US" dirty="0" smtClean="0"/>
              <a:t>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</a:t>
            </a:r>
            <a:r>
              <a:rPr lang="en-US" altLang="zh-CN" dirty="0" smtClean="0"/>
              <a:t>Background</a:t>
            </a:r>
            <a:endParaRPr lang="en-US" altLang="zh-CN" dirty="0"/>
          </a:p>
        </p:txBody>
      </p:sp>
      <p:sp>
        <p:nvSpPr>
          <p:cNvPr id="24" name="Line 47"/>
          <p:cNvSpPr>
            <a:spLocks noChangeShapeType="1"/>
          </p:cNvSpPr>
          <p:nvPr/>
        </p:nvSpPr>
        <p:spPr bwMode="gray">
          <a:xfrm>
            <a:off x="7921559" y="2632075"/>
            <a:ext cx="0" cy="809625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Line 48"/>
          <p:cNvSpPr>
            <a:spLocks noChangeShapeType="1"/>
          </p:cNvSpPr>
          <p:nvPr/>
        </p:nvSpPr>
        <p:spPr bwMode="gray">
          <a:xfrm>
            <a:off x="1377824" y="1409002"/>
            <a:ext cx="14149" cy="142865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Rectangle 49"/>
          <p:cNvSpPr>
            <a:spLocks noChangeArrowheads="1"/>
          </p:cNvSpPr>
          <p:nvPr/>
        </p:nvSpPr>
        <p:spPr bwMode="gray">
          <a:xfrm>
            <a:off x="1553898" y="1236106"/>
            <a:ext cx="3084172" cy="164968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zh-CN" sz="2000" b="1" dirty="0" smtClean="0">
                <a:solidFill>
                  <a:schemeClr val="accent1"/>
                </a:solidFill>
              </a:rPr>
              <a:t>Design</a:t>
            </a:r>
            <a:r>
              <a:rPr lang="zh-CN" altLang="en-US" sz="1400" b="1" dirty="0" smtClean="0">
                <a:solidFill>
                  <a:schemeClr val="accent1"/>
                </a:solidFill>
              </a:rPr>
              <a:t> </a:t>
            </a:r>
          </a:p>
          <a:p>
            <a:pPr marL="285750" indent="-285750" eaLnBrk="0" hangingPunct="0">
              <a:lnSpc>
                <a:spcPct val="110000"/>
              </a:lnSpc>
              <a:buFont typeface="Wingdings" charset="2"/>
              <a:buChar char="l"/>
            </a:pPr>
            <a:r>
              <a:rPr lang="en-US" altLang="zh-CN" b="1" dirty="0" smtClean="0">
                <a:solidFill>
                  <a:schemeClr val="folHlink"/>
                </a:solidFill>
              </a:rPr>
              <a:t> System</a:t>
            </a:r>
            <a:r>
              <a:rPr lang="zh-CN" altLang="en-US" b="1" dirty="0" smtClean="0">
                <a:solidFill>
                  <a:schemeClr val="folHlink"/>
                </a:solidFill>
              </a:rPr>
              <a:t> </a:t>
            </a:r>
            <a:r>
              <a:rPr lang="en-US" altLang="zh-CN" b="1" dirty="0" smtClean="0">
                <a:solidFill>
                  <a:schemeClr val="folHlink"/>
                </a:solidFill>
              </a:rPr>
              <a:t>architecture</a:t>
            </a:r>
            <a:endParaRPr lang="zh-CN" altLang="en-US" b="1" dirty="0" smtClean="0">
              <a:solidFill>
                <a:schemeClr val="folHlink"/>
              </a:solidFill>
            </a:endParaRPr>
          </a:p>
          <a:p>
            <a:pPr marL="285750" indent="-285750" eaLnBrk="0" hangingPunct="0">
              <a:lnSpc>
                <a:spcPct val="110000"/>
              </a:lnSpc>
              <a:buFont typeface="Wingdings" charset="2"/>
              <a:buChar char="l"/>
            </a:pPr>
            <a:r>
              <a:rPr lang="en-US" altLang="zh-CN" b="1" dirty="0" smtClean="0">
                <a:solidFill>
                  <a:schemeClr val="folHlink"/>
                </a:solidFill>
              </a:rPr>
              <a:t>Data</a:t>
            </a:r>
            <a:r>
              <a:rPr lang="zh-CN" altLang="en-US" b="1" dirty="0" smtClean="0">
                <a:solidFill>
                  <a:schemeClr val="folHlink"/>
                </a:solidFill>
              </a:rPr>
              <a:t> </a:t>
            </a:r>
            <a:r>
              <a:rPr lang="en-US" altLang="zh-CN" b="1" dirty="0" smtClean="0">
                <a:solidFill>
                  <a:schemeClr val="folHlink"/>
                </a:solidFill>
              </a:rPr>
              <a:t>models</a:t>
            </a:r>
            <a:endParaRPr lang="zh-CN" altLang="en-US" b="1" dirty="0" smtClean="0">
              <a:solidFill>
                <a:schemeClr val="folHlink"/>
              </a:solidFill>
            </a:endParaRPr>
          </a:p>
          <a:p>
            <a:pPr marL="285750" indent="-285750" eaLnBrk="0" hangingPunct="0">
              <a:lnSpc>
                <a:spcPct val="110000"/>
              </a:lnSpc>
              <a:buFont typeface="Wingdings" charset="2"/>
              <a:buChar char="l"/>
            </a:pPr>
            <a:r>
              <a:rPr lang="en-US" altLang="zh-CN" b="1" dirty="0" smtClean="0">
                <a:solidFill>
                  <a:schemeClr val="folHlink"/>
                </a:solidFill>
              </a:rPr>
              <a:t>Work</a:t>
            </a:r>
            <a:r>
              <a:rPr lang="zh-CN" altLang="en-US" b="1" dirty="0" smtClean="0">
                <a:solidFill>
                  <a:schemeClr val="folHlink"/>
                </a:solidFill>
              </a:rPr>
              <a:t> </a:t>
            </a:r>
            <a:r>
              <a:rPr lang="en-US" altLang="zh-CN" b="1" dirty="0" smtClean="0">
                <a:solidFill>
                  <a:schemeClr val="folHlink"/>
                </a:solidFill>
              </a:rPr>
              <a:t>flows</a:t>
            </a:r>
            <a:endParaRPr lang="zh-CN" altLang="en-US" b="1" dirty="0" smtClean="0">
              <a:solidFill>
                <a:schemeClr val="folHlink"/>
              </a:solidFill>
            </a:endParaRPr>
          </a:p>
          <a:p>
            <a:pPr marL="285750" indent="-285750" eaLnBrk="0" hangingPunct="0">
              <a:lnSpc>
                <a:spcPct val="110000"/>
              </a:lnSpc>
              <a:buFont typeface="Wingdings" charset="2"/>
              <a:buChar char="l"/>
            </a:pPr>
            <a:r>
              <a:rPr lang="en-US" altLang="zh-CN" b="1" dirty="0" smtClean="0">
                <a:solidFill>
                  <a:schemeClr val="folHlink"/>
                </a:solidFill>
              </a:rPr>
              <a:t>Flow</a:t>
            </a:r>
            <a:r>
              <a:rPr lang="zh-CN" altLang="en-US" b="1" dirty="0" smtClean="0">
                <a:solidFill>
                  <a:schemeClr val="folHlink"/>
                </a:solidFill>
              </a:rPr>
              <a:t> </a:t>
            </a:r>
            <a:r>
              <a:rPr lang="en-US" altLang="zh-CN" b="1" dirty="0" smtClean="0">
                <a:solidFill>
                  <a:schemeClr val="folHlink"/>
                </a:solidFill>
              </a:rPr>
              <a:t>table</a:t>
            </a:r>
            <a:endParaRPr lang="en-US" altLang="zh-CN" dirty="0"/>
          </a:p>
        </p:txBody>
      </p:sp>
      <p:sp>
        <p:nvSpPr>
          <p:cNvPr id="27" name="Line 50"/>
          <p:cNvSpPr>
            <a:spLocks noChangeShapeType="1"/>
          </p:cNvSpPr>
          <p:nvPr/>
        </p:nvSpPr>
        <p:spPr bwMode="gray">
          <a:xfrm>
            <a:off x="5157891" y="5080000"/>
            <a:ext cx="7865" cy="9779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Rectangle 51"/>
          <p:cNvSpPr>
            <a:spLocks noChangeArrowheads="1"/>
          </p:cNvSpPr>
          <p:nvPr/>
        </p:nvSpPr>
        <p:spPr bwMode="gray">
          <a:xfrm>
            <a:off x="5270214" y="4937978"/>
            <a:ext cx="3332162" cy="13111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zh-CN" b="1" dirty="0" smtClean="0">
                <a:solidFill>
                  <a:schemeClr val="accent1"/>
                </a:solidFill>
              </a:rPr>
              <a:t>Testing</a:t>
            </a:r>
            <a:r>
              <a:rPr lang="zh-CN" altLang="en-US" b="1" dirty="0" smtClean="0">
                <a:solidFill>
                  <a:schemeClr val="accent1"/>
                </a:solidFill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</a:rPr>
              <a:t>&amp;</a:t>
            </a:r>
            <a:r>
              <a:rPr lang="zh-CN" altLang="en-US" b="1" dirty="0" smtClean="0">
                <a:solidFill>
                  <a:schemeClr val="accent1"/>
                </a:solidFill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</a:rPr>
              <a:t>Demo</a:t>
            </a:r>
            <a:endParaRPr lang="zh-CN" altLang="en-US" b="1" dirty="0" smtClean="0">
              <a:solidFill>
                <a:schemeClr val="accent1"/>
              </a:solidFill>
            </a:endParaRPr>
          </a:p>
          <a:p>
            <a:pPr marL="285750" indent="-285750" eaLnBrk="0" hangingPunct="0">
              <a:lnSpc>
                <a:spcPct val="110000"/>
              </a:lnSpc>
              <a:buFont typeface="Wingdings" charset="2"/>
              <a:buChar char="l"/>
            </a:pPr>
            <a:r>
              <a:rPr lang="en-US" altLang="zh-CN" b="1" dirty="0" smtClean="0">
                <a:solidFill>
                  <a:schemeClr val="accent5">
                    <a:lumMod val="75000"/>
                  </a:schemeClr>
                </a:solidFill>
              </a:rPr>
              <a:t>Testing</a:t>
            </a:r>
            <a:endParaRPr lang="zh-CN" altLang="en-US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285750" indent="-285750" eaLnBrk="0" hangingPunct="0">
              <a:lnSpc>
                <a:spcPct val="110000"/>
              </a:lnSpc>
              <a:buFont typeface="Wingdings" charset="2"/>
              <a:buChar char="l"/>
            </a:pPr>
            <a:r>
              <a:rPr lang="en-US" altLang="zh-CN" b="1" dirty="0" smtClean="0">
                <a:solidFill>
                  <a:schemeClr val="accent5">
                    <a:lumMod val="75000"/>
                  </a:schemeClr>
                </a:solidFill>
              </a:rPr>
              <a:t>Demo</a:t>
            </a:r>
            <a:endParaRPr lang="zh-CN" altLang="en-US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285750" indent="-285750" eaLnBrk="0" hangingPunct="0">
              <a:lnSpc>
                <a:spcPct val="110000"/>
              </a:lnSpc>
              <a:buFont typeface="Wingdings" charset="2"/>
              <a:buChar char="l"/>
            </a:pPr>
            <a:r>
              <a:rPr lang="en-US" altLang="zh-CN" b="1" dirty="0" smtClean="0">
                <a:solidFill>
                  <a:schemeClr val="accent5">
                    <a:lumMod val="75000"/>
                  </a:schemeClr>
                </a:solidFill>
              </a:rPr>
              <a:t>Our</a:t>
            </a:r>
            <a:r>
              <a:rPr lang="zh-CN" altLang="en-US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5">
                    <a:lumMod val="75000"/>
                  </a:schemeClr>
                </a:solidFill>
              </a:rPr>
              <a:t>work</a:t>
            </a:r>
            <a:endParaRPr lang="zh-CN" altLang="en-US" b="1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29" name="Group 52"/>
          <p:cNvGrpSpPr>
            <a:grpSpLocks/>
          </p:cNvGrpSpPr>
          <p:nvPr/>
        </p:nvGrpSpPr>
        <p:grpSpPr bwMode="auto">
          <a:xfrm rot="291726">
            <a:off x="3013180" y="3500438"/>
            <a:ext cx="1270000" cy="1571625"/>
            <a:chOff x="1971" y="2318"/>
            <a:chExt cx="482" cy="596"/>
          </a:xfrm>
        </p:grpSpPr>
        <p:sp>
          <p:nvSpPr>
            <p:cNvPr id="30" name="Oval 53"/>
            <p:cNvSpPr>
              <a:spLocks noChangeArrowheads="1"/>
            </p:cNvSpPr>
            <p:nvPr/>
          </p:nvSpPr>
          <p:spPr bwMode="gray">
            <a:xfrm>
              <a:off x="2149" y="2318"/>
              <a:ext cx="126" cy="123"/>
            </a:xfrm>
            <a:prstGeom prst="ellipse">
              <a:avLst/>
            </a:prstGeom>
            <a:solidFill>
              <a:srgbClr val="FEE3AC"/>
            </a:solidFill>
            <a:ln w="9525">
              <a:round/>
              <a:headEnd/>
              <a:tailEnd/>
            </a:ln>
            <a:scene3d>
              <a:camera prst="legacyPerspectiveFront">
                <a:rot lat="20099980" lon="1500000" rev="0"/>
              </a:camera>
              <a:lightRig rig="legacyFlat2" dir="t"/>
            </a:scene3d>
            <a:sp3d extrusionH="87300" prstMaterial="legacyMetal">
              <a:bevelT w="13500" h="13500" prst="angle"/>
              <a:bevelB w="13500" h="13500" prst="angle"/>
              <a:extrusionClr>
                <a:srgbClr val="FFB219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31" name="Freeform 54"/>
            <p:cNvSpPr>
              <a:spLocks/>
            </p:cNvSpPr>
            <p:nvPr/>
          </p:nvSpPr>
          <p:spPr bwMode="gray">
            <a:xfrm>
              <a:off x="1971" y="2336"/>
              <a:ext cx="482" cy="578"/>
            </a:xfrm>
            <a:custGeom>
              <a:avLst/>
              <a:gdLst>
                <a:gd name="T0" fmla="*/ 0 w 3312"/>
                <a:gd name="T1" fmla="*/ 0 h 3962"/>
                <a:gd name="T2" fmla="*/ 0 w 3312"/>
                <a:gd name="T3" fmla="*/ 0 h 3962"/>
                <a:gd name="T4" fmla="*/ 0 w 3312"/>
                <a:gd name="T5" fmla="*/ 0 h 3962"/>
                <a:gd name="T6" fmla="*/ 0 w 3312"/>
                <a:gd name="T7" fmla="*/ 0 h 3962"/>
                <a:gd name="T8" fmla="*/ 0 w 3312"/>
                <a:gd name="T9" fmla="*/ 0 h 3962"/>
                <a:gd name="T10" fmla="*/ 0 w 3312"/>
                <a:gd name="T11" fmla="*/ 0 h 3962"/>
                <a:gd name="T12" fmla="*/ 0 w 3312"/>
                <a:gd name="T13" fmla="*/ 0 h 3962"/>
                <a:gd name="T14" fmla="*/ 0 w 3312"/>
                <a:gd name="T15" fmla="*/ 0 h 3962"/>
                <a:gd name="T16" fmla="*/ 0 w 3312"/>
                <a:gd name="T17" fmla="*/ 0 h 3962"/>
                <a:gd name="T18" fmla="*/ 0 w 3312"/>
                <a:gd name="T19" fmla="*/ 0 h 3962"/>
                <a:gd name="T20" fmla="*/ 0 w 3312"/>
                <a:gd name="T21" fmla="*/ 0 h 3962"/>
                <a:gd name="T22" fmla="*/ 0 w 3312"/>
                <a:gd name="T23" fmla="*/ 0 h 3962"/>
                <a:gd name="T24" fmla="*/ 0 w 3312"/>
                <a:gd name="T25" fmla="*/ 0 h 3962"/>
                <a:gd name="T26" fmla="*/ 0 w 3312"/>
                <a:gd name="T27" fmla="*/ 0 h 3962"/>
                <a:gd name="T28" fmla="*/ 0 w 3312"/>
                <a:gd name="T29" fmla="*/ 0 h 3962"/>
                <a:gd name="T30" fmla="*/ 0 w 3312"/>
                <a:gd name="T31" fmla="*/ 0 h 3962"/>
                <a:gd name="T32" fmla="*/ 0 w 3312"/>
                <a:gd name="T33" fmla="*/ 0 h 3962"/>
                <a:gd name="T34" fmla="*/ 0 w 3312"/>
                <a:gd name="T35" fmla="*/ 0 h 3962"/>
                <a:gd name="T36" fmla="*/ 0 w 3312"/>
                <a:gd name="T37" fmla="*/ 0 h 3962"/>
                <a:gd name="T38" fmla="*/ 0 w 3312"/>
                <a:gd name="T39" fmla="*/ 0 h 3962"/>
                <a:gd name="T40" fmla="*/ 0 w 3312"/>
                <a:gd name="T41" fmla="*/ 0 h 3962"/>
                <a:gd name="T42" fmla="*/ 0 w 3312"/>
                <a:gd name="T43" fmla="*/ 0 h 3962"/>
                <a:gd name="T44" fmla="*/ 0 w 3312"/>
                <a:gd name="T45" fmla="*/ 0 h 3962"/>
                <a:gd name="T46" fmla="*/ 0 w 3312"/>
                <a:gd name="T47" fmla="*/ 0 h 396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3312"/>
                <a:gd name="T73" fmla="*/ 0 h 3962"/>
                <a:gd name="T74" fmla="*/ 3312 w 3312"/>
                <a:gd name="T75" fmla="*/ 3962 h 396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3312" h="3962">
                  <a:moveTo>
                    <a:pt x="1376" y="696"/>
                  </a:moveTo>
                  <a:cubicBezTo>
                    <a:pt x="1401" y="795"/>
                    <a:pt x="1489" y="920"/>
                    <a:pt x="1639" y="920"/>
                  </a:cubicBezTo>
                  <a:cubicBezTo>
                    <a:pt x="1801" y="920"/>
                    <a:pt x="1876" y="795"/>
                    <a:pt x="1926" y="708"/>
                  </a:cubicBezTo>
                  <a:lnTo>
                    <a:pt x="2940" y="66"/>
                  </a:lnTo>
                  <a:cubicBezTo>
                    <a:pt x="3042" y="0"/>
                    <a:pt x="3142" y="16"/>
                    <a:pt x="3204" y="78"/>
                  </a:cubicBezTo>
                  <a:cubicBezTo>
                    <a:pt x="3267" y="140"/>
                    <a:pt x="3312" y="264"/>
                    <a:pt x="3072" y="444"/>
                  </a:cubicBezTo>
                  <a:lnTo>
                    <a:pt x="2139" y="1081"/>
                  </a:lnTo>
                  <a:lnTo>
                    <a:pt x="2476" y="2372"/>
                  </a:lnTo>
                  <a:lnTo>
                    <a:pt x="2251" y="2435"/>
                  </a:lnTo>
                  <a:lnTo>
                    <a:pt x="2614" y="3589"/>
                  </a:lnTo>
                  <a:cubicBezTo>
                    <a:pt x="2651" y="3751"/>
                    <a:pt x="2639" y="3863"/>
                    <a:pt x="2539" y="3925"/>
                  </a:cubicBezTo>
                  <a:cubicBezTo>
                    <a:pt x="2401" y="3962"/>
                    <a:pt x="2289" y="3863"/>
                    <a:pt x="2226" y="3689"/>
                  </a:cubicBezTo>
                  <a:cubicBezTo>
                    <a:pt x="2101" y="3453"/>
                    <a:pt x="1876" y="2720"/>
                    <a:pt x="1789" y="2534"/>
                  </a:cubicBezTo>
                  <a:lnTo>
                    <a:pt x="1414" y="2534"/>
                  </a:lnTo>
                  <a:cubicBezTo>
                    <a:pt x="1339" y="2770"/>
                    <a:pt x="1151" y="3465"/>
                    <a:pt x="1051" y="3689"/>
                  </a:cubicBezTo>
                  <a:cubicBezTo>
                    <a:pt x="1001" y="3838"/>
                    <a:pt x="914" y="3950"/>
                    <a:pt x="789" y="3925"/>
                  </a:cubicBezTo>
                  <a:cubicBezTo>
                    <a:pt x="714" y="3875"/>
                    <a:pt x="614" y="3838"/>
                    <a:pt x="676" y="3577"/>
                  </a:cubicBezTo>
                  <a:lnTo>
                    <a:pt x="1001" y="2459"/>
                  </a:lnTo>
                  <a:lnTo>
                    <a:pt x="751" y="2397"/>
                  </a:lnTo>
                  <a:lnTo>
                    <a:pt x="1126" y="1081"/>
                  </a:lnTo>
                  <a:lnTo>
                    <a:pt x="139" y="497"/>
                  </a:lnTo>
                  <a:cubicBezTo>
                    <a:pt x="54" y="402"/>
                    <a:pt x="0" y="342"/>
                    <a:pt x="60" y="180"/>
                  </a:cubicBezTo>
                  <a:cubicBezTo>
                    <a:pt x="186" y="102"/>
                    <a:pt x="214" y="112"/>
                    <a:pt x="389" y="162"/>
                  </a:cubicBezTo>
                  <a:lnTo>
                    <a:pt x="1376" y="696"/>
                  </a:lnTo>
                  <a:close/>
                </a:path>
              </a:pathLst>
            </a:custGeom>
            <a:solidFill>
              <a:srgbClr val="FEE3AC"/>
            </a:solidFill>
            <a:ln w="9525">
              <a:miter lim="800000"/>
              <a:headEnd/>
              <a:tailEnd/>
            </a:ln>
            <a:scene3d>
              <a:camera prst="legacyPerspectiveFront">
                <a:rot lat="20099980" lon="1500000" rev="0"/>
              </a:camera>
              <a:lightRig rig="legacyFlat2" dir="t"/>
            </a:scene3d>
            <a:sp3d extrusionH="87300" prstMaterial="legacyMetal">
              <a:bevelT w="13500" h="13500" prst="angle"/>
              <a:bevelB w="13500" h="13500" prst="angle"/>
              <a:extrusionClr>
                <a:srgbClr val="FFB219"/>
              </a:extrusionClr>
            </a:sp3d>
          </p:spPr>
          <p:txBody>
            <a:bodyPr>
              <a:flatTx/>
            </a:bodyPr>
            <a:lstStyle/>
            <a:p>
              <a:endParaRPr lang="zh-CN" altLang="en-US"/>
            </a:p>
          </p:txBody>
        </p:sp>
      </p:grpSp>
      <p:grpSp>
        <p:nvGrpSpPr>
          <p:cNvPr id="32" name="Group 55"/>
          <p:cNvGrpSpPr>
            <a:grpSpLocks/>
          </p:cNvGrpSpPr>
          <p:nvPr/>
        </p:nvGrpSpPr>
        <p:grpSpPr bwMode="auto">
          <a:xfrm rot="291726">
            <a:off x="5322992" y="1782763"/>
            <a:ext cx="714375" cy="882650"/>
            <a:chOff x="1971" y="2318"/>
            <a:chExt cx="482" cy="596"/>
          </a:xfrm>
        </p:grpSpPr>
        <p:sp>
          <p:nvSpPr>
            <p:cNvPr id="33" name="Oval 56"/>
            <p:cNvSpPr>
              <a:spLocks noChangeArrowheads="1"/>
            </p:cNvSpPr>
            <p:nvPr/>
          </p:nvSpPr>
          <p:spPr bwMode="gray">
            <a:xfrm>
              <a:off x="2149" y="2318"/>
              <a:ext cx="126" cy="123"/>
            </a:xfrm>
            <a:prstGeom prst="ellipse">
              <a:avLst/>
            </a:prstGeom>
            <a:solidFill>
              <a:srgbClr val="FFCC00"/>
            </a:solidFill>
            <a:ln w="9525">
              <a:round/>
              <a:headEnd/>
              <a:tailEnd/>
            </a:ln>
            <a:scene3d>
              <a:camera prst="legacyPerspectiveFront">
                <a:rot lat="20099980" lon="1500000" rev="0"/>
              </a:camera>
              <a:lightRig rig="legacyFlat2" dir="t"/>
            </a:scene3d>
            <a:sp3d extrusionH="36500" prstMaterial="legacyMatte">
              <a:bevelT w="13500" h="13500" prst="angle"/>
              <a:bevelB w="13500" h="13500" prst="angle"/>
              <a:extrusionClr>
                <a:srgbClr val="FFB219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34" name="Freeform 57"/>
            <p:cNvSpPr>
              <a:spLocks/>
            </p:cNvSpPr>
            <p:nvPr/>
          </p:nvSpPr>
          <p:spPr bwMode="gray">
            <a:xfrm>
              <a:off x="1971" y="2336"/>
              <a:ext cx="482" cy="578"/>
            </a:xfrm>
            <a:custGeom>
              <a:avLst/>
              <a:gdLst>
                <a:gd name="T0" fmla="*/ 0 w 3312"/>
                <a:gd name="T1" fmla="*/ 0 h 3962"/>
                <a:gd name="T2" fmla="*/ 0 w 3312"/>
                <a:gd name="T3" fmla="*/ 0 h 3962"/>
                <a:gd name="T4" fmla="*/ 0 w 3312"/>
                <a:gd name="T5" fmla="*/ 0 h 3962"/>
                <a:gd name="T6" fmla="*/ 0 w 3312"/>
                <a:gd name="T7" fmla="*/ 0 h 3962"/>
                <a:gd name="T8" fmla="*/ 0 w 3312"/>
                <a:gd name="T9" fmla="*/ 0 h 3962"/>
                <a:gd name="T10" fmla="*/ 0 w 3312"/>
                <a:gd name="T11" fmla="*/ 0 h 3962"/>
                <a:gd name="T12" fmla="*/ 0 w 3312"/>
                <a:gd name="T13" fmla="*/ 0 h 3962"/>
                <a:gd name="T14" fmla="*/ 0 w 3312"/>
                <a:gd name="T15" fmla="*/ 0 h 3962"/>
                <a:gd name="T16" fmla="*/ 0 w 3312"/>
                <a:gd name="T17" fmla="*/ 0 h 3962"/>
                <a:gd name="T18" fmla="*/ 0 w 3312"/>
                <a:gd name="T19" fmla="*/ 0 h 3962"/>
                <a:gd name="T20" fmla="*/ 0 w 3312"/>
                <a:gd name="T21" fmla="*/ 0 h 3962"/>
                <a:gd name="T22" fmla="*/ 0 w 3312"/>
                <a:gd name="T23" fmla="*/ 0 h 3962"/>
                <a:gd name="T24" fmla="*/ 0 w 3312"/>
                <a:gd name="T25" fmla="*/ 0 h 3962"/>
                <a:gd name="T26" fmla="*/ 0 w 3312"/>
                <a:gd name="T27" fmla="*/ 0 h 3962"/>
                <a:gd name="T28" fmla="*/ 0 w 3312"/>
                <a:gd name="T29" fmla="*/ 0 h 3962"/>
                <a:gd name="T30" fmla="*/ 0 w 3312"/>
                <a:gd name="T31" fmla="*/ 0 h 3962"/>
                <a:gd name="T32" fmla="*/ 0 w 3312"/>
                <a:gd name="T33" fmla="*/ 0 h 3962"/>
                <a:gd name="T34" fmla="*/ 0 w 3312"/>
                <a:gd name="T35" fmla="*/ 0 h 3962"/>
                <a:gd name="T36" fmla="*/ 0 w 3312"/>
                <a:gd name="T37" fmla="*/ 0 h 3962"/>
                <a:gd name="T38" fmla="*/ 0 w 3312"/>
                <a:gd name="T39" fmla="*/ 0 h 3962"/>
                <a:gd name="T40" fmla="*/ 0 w 3312"/>
                <a:gd name="T41" fmla="*/ 0 h 3962"/>
                <a:gd name="T42" fmla="*/ 0 w 3312"/>
                <a:gd name="T43" fmla="*/ 0 h 3962"/>
                <a:gd name="T44" fmla="*/ 0 w 3312"/>
                <a:gd name="T45" fmla="*/ 0 h 3962"/>
                <a:gd name="T46" fmla="*/ 0 w 3312"/>
                <a:gd name="T47" fmla="*/ 0 h 396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3312"/>
                <a:gd name="T73" fmla="*/ 0 h 3962"/>
                <a:gd name="T74" fmla="*/ 3312 w 3312"/>
                <a:gd name="T75" fmla="*/ 3962 h 396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3312" h="3962">
                  <a:moveTo>
                    <a:pt x="1376" y="696"/>
                  </a:moveTo>
                  <a:cubicBezTo>
                    <a:pt x="1401" y="795"/>
                    <a:pt x="1489" y="920"/>
                    <a:pt x="1639" y="920"/>
                  </a:cubicBezTo>
                  <a:cubicBezTo>
                    <a:pt x="1801" y="920"/>
                    <a:pt x="1876" y="795"/>
                    <a:pt x="1926" y="708"/>
                  </a:cubicBezTo>
                  <a:lnTo>
                    <a:pt x="2940" y="66"/>
                  </a:lnTo>
                  <a:cubicBezTo>
                    <a:pt x="3042" y="0"/>
                    <a:pt x="3142" y="16"/>
                    <a:pt x="3204" y="78"/>
                  </a:cubicBezTo>
                  <a:cubicBezTo>
                    <a:pt x="3267" y="140"/>
                    <a:pt x="3312" y="264"/>
                    <a:pt x="3072" y="444"/>
                  </a:cubicBezTo>
                  <a:lnTo>
                    <a:pt x="2139" y="1081"/>
                  </a:lnTo>
                  <a:lnTo>
                    <a:pt x="2476" y="2372"/>
                  </a:lnTo>
                  <a:lnTo>
                    <a:pt x="2251" y="2435"/>
                  </a:lnTo>
                  <a:lnTo>
                    <a:pt x="2614" y="3589"/>
                  </a:lnTo>
                  <a:cubicBezTo>
                    <a:pt x="2651" y="3751"/>
                    <a:pt x="2639" y="3863"/>
                    <a:pt x="2539" y="3925"/>
                  </a:cubicBezTo>
                  <a:cubicBezTo>
                    <a:pt x="2401" y="3962"/>
                    <a:pt x="2289" y="3863"/>
                    <a:pt x="2226" y="3689"/>
                  </a:cubicBezTo>
                  <a:cubicBezTo>
                    <a:pt x="2101" y="3453"/>
                    <a:pt x="1876" y="2720"/>
                    <a:pt x="1789" y="2534"/>
                  </a:cubicBezTo>
                  <a:lnTo>
                    <a:pt x="1414" y="2534"/>
                  </a:lnTo>
                  <a:cubicBezTo>
                    <a:pt x="1339" y="2770"/>
                    <a:pt x="1151" y="3465"/>
                    <a:pt x="1051" y="3689"/>
                  </a:cubicBezTo>
                  <a:cubicBezTo>
                    <a:pt x="1001" y="3838"/>
                    <a:pt x="914" y="3950"/>
                    <a:pt x="789" y="3925"/>
                  </a:cubicBezTo>
                  <a:cubicBezTo>
                    <a:pt x="714" y="3875"/>
                    <a:pt x="614" y="3838"/>
                    <a:pt x="676" y="3577"/>
                  </a:cubicBezTo>
                  <a:lnTo>
                    <a:pt x="1001" y="2459"/>
                  </a:lnTo>
                  <a:lnTo>
                    <a:pt x="751" y="2397"/>
                  </a:lnTo>
                  <a:lnTo>
                    <a:pt x="1126" y="1081"/>
                  </a:lnTo>
                  <a:lnTo>
                    <a:pt x="139" y="497"/>
                  </a:lnTo>
                  <a:cubicBezTo>
                    <a:pt x="54" y="402"/>
                    <a:pt x="0" y="342"/>
                    <a:pt x="60" y="180"/>
                  </a:cubicBezTo>
                  <a:cubicBezTo>
                    <a:pt x="186" y="102"/>
                    <a:pt x="214" y="112"/>
                    <a:pt x="389" y="162"/>
                  </a:cubicBezTo>
                  <a:lnTo>
                    <a:pt x="1376" y="696"/>
                  </a:lnTo>
                  <a:close/>
                </a:path>
              </a:pathLst>
            </a:custGeom>
            <a:solidFill>
              <a:srgbClr val="FFCC00"/>
            </a:solidFill>
            <a:ln w="9525">
              <a:miter lim="800000"/>
              <a:headEnd/>
              <a:tailEnd/>
            </a:ln>
            <a:scene3d>
              <a:camera prst="legacyPerspectiveFront">
                <a:rot lat="20099980" lon="1500000" rev="0"/>
              </a:camera>
              <a:lightRig rig="legacyFlat2" dir="t"/>
            </a:scene3d>
            <a:sp3d extrusionH="36500" prstMaterial="legacyMatte">
              <a:bevelT w="13500" h="13500" prst="angle"/>
              <a:bevelB w="13500" h="13500" prst="angle"/>
              <a:extrusionClr>
                <a:srgbClr val="FFB219"/>
              </a:extrusionClr>
            </a:sp3d>
          </p:spPr>
          <p:txBody>
            <a:bodyPr>
              <a:flatTx/>
            </a:bodyPr>
            <a:lstStyle/>
            <a:p>
              <a:endParaRPr lang="zh-CN" altLang="en-US"/>
            </a:p>
          </p:txBody>
        </p:sp>
      </p:grpSp>
      <p:sp>
        <p:nvSpPr>
          <p:cNvPr id="35" name="AutoShape 58"/>
          <p:cNvSpPr>
            <a:spLocks noChangeArrowheads="1"/>
          </p:cNvSpPr>
          <p:nvPr/>
        </p:nvSpPr>
        <p:spPr bwMode="gray">
          <a:xfrm>
            <a:off x="2516292" y="4154488"/>
            <a:ext cx="828675" cy="596900"/>
          </a:xfrm>
          <a:prstGeom prst="curvedRightArrow">
            <a:avLst>
              <a:gd name="adj1" fmla="val 16542"/>
              <a:gd name="adj2" fmla="val 38977"/>
              <a:gd name="adj3" fmla="val 39419"/>
            </a:avLst>
          </a:prstGeom>
          <a:gradFill rotWithShape="1">
            <a:gsLst>
              <a:gs pos="0">
                <a:srgbClr val="FFBE93"/>
              </a:gs>
              <a:gs pos="100000">
                <a:srgbClr val="FF6600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6" name="Group 59"/>
          <p:cNvGrpSpPr>
            <a:grpSpLocks/>
          </p:cNvGrpSpPr>
          <p:nvPr/>
        </p:nvGrpSpPr>
        <p:grpSpPr bwMode="auto">
          <a:xfrm rot="363836">
            <a:off x="8161442" y="1487488"/>
            <a:ext cx="368300" cy="454025"/>
            <a:chOff x="1971" y="2318"/>
            <a:chExt cx="482" cy="596"/>
          </a:xfrm>
        </p:grpSpPr>
        <p:sp>
          <p:nvSpPr>
            <p:cNvPr id="37" name="Oval 60"/>
            <p:cNvSpPr>
              <a:spLocks noChangeArrowheads="1"/>
            </p:cNvSpPr>
            <p:nvPr/>
          </p:nvSpPr>
          <p:spPr bwMode="gray">
            <a:xfrm>
              <a:off x="2149" y="2318"/>
              <a:ext cx="126" cy="123"/>
            </a:xfrm>
            <a:prstGeom prst="ellipse">
              <a:avLst/>
            </a:prstGeom>
            <a:solidFill>
              <a:srgbClr val="CC9900"/>
            </a:solidFill>
            <a:ln w="9525">
              <a:round/>
              <a:headEnd/>
              <a:tailEnd/>
            </a:ln>
            <a:scene3d>
              <a:camera prst="legacyPerspectiveFront">
                <a:rot lat="20099980" lon="1500000" rev="0"/>
              </a:camera>
              <a:lightRig rig="legacyNormal2" dir="t"/>
            </a:scene3d>
            <a:sp3d extrusionH="11100" prstMaterial="legacyMatte">
              <a:bevelT w="13500" h="13500" prst="angle"/>
              <a:bevelB w="13500" h="13500" prst="angle"/>
              <a:extrusionClr>
                <a:srgbClr val="FFB219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38" name="Freeform 61"/>
            <p:cNvSpPr>
              <a:spLocks/>
            </p:cNvSpPr>
            <p:nvPr/>
          </p:nvSpPr>
          <p:spPr bwMode="gray">
            <a:xfrm>
              <a:off x="1971" y="2336"/>
              <a:ext cx="482" cy="578"/>
            </a:xfrm>
            <a:custGeom>
              <a:avLst/>
              <a:gdLst>
                <a:gd name="T0" fmla="*/ 0 w 3312"/>
                <a:gd name="T1" fmla="*/ 0 h 3962"/>
                <a:gd name="T2" fmla="*/ 0 w 3312"/>
                <a:gd name="T3" fmla="*/ 0 h 3962"/>
                <a:gd name="T4" fmla="*/ 0 w 3312"/>
                <a:gd name="T5" fmla="*/ 0 h 3962"/>
                <a:gd name="T6" fmla="*/ 0 w 3312"/>
                <a:gd name="T7" fmla="*/ 0 h 3962"/>
                <a:gd name="T8" fmla="*/ 0 w 3312"/>
                <a:gd name="T9" fmla="*/ 0 h 3962"/>
                <a:gd name="T10" fmla="*/ 0 w 3312"/>
                <a:gd name="T11" fmla="*/ 0 h 3962"/>
                <a:gd name="T12" fmla="*/ 0 w 3312"/>
                <a:gd name="T13" fmla="*/ 0 h 3962"/>
                <a:gd name="T14" fmla="*/ 0 w 3312"/>
                <a:gd name="T15" fmla="*/ 0 h 3962"/>
                <a:gd name="T16" fmla="*/ 0 w 3312"/>
                <a:gd name="T17" fmla="*/ 0 h 3962"/>
                <a:gd name="T18" fmla="*/ 0 w 3312"/>
                <a:gd name="T19" fmla="*/ 0 h 3962"/>
                <a:gd name="T20" fmla="*/ 0 w 3312"/>
                <a:gd name="T21" fmla="*/ 0 h 3962"/>
                <a:gd name="T22" fmla="*/ 0 w 3312"/>
                <a:gd name="T23" fmla="*/ 0 h 3962"/>
                <a:gd name="T24" fmla="*/ 0 w 3312"/>
                <a:gd name="T25" fmla="*/ 0 h 3962"/>
                <a:gd name="T26" fmla="*/ 0 w 3312"/>
                <a:gd name="T27" fmla="*/ 0 h 3962"/>
                <a:gd name="T28" fmla="*/ 0 w 3312"/>
                <a:gd name="T29" fmla="*/ 0 h 3962"/>
                <a:gd name="T30" fmla="*/ 0 w 3312"/>
                <a:gd name="T31" fmla="*/ 0 h 3962"/>
                <a:gd name="T32" fmla="*/ 0 w 3312"/>
                <a:gd name="T33" fmla="*/ 0 h 3962"/>
                <a:gd name="T34" fmla="*/ 0 w 3312"/>
                <a:gd name="T35" fmla="*/ 0 h 3962"/>
                <a:gd name="T36" fmla="*/ 0 w 3312"/>
                <a:gd name="T37" fmla="*/ 0 h 3962"/>
                <a:gd name="T38" fmla="*/ 0 w 3312"/>
                <a:gd name="T39" fmla="*/ 0 h 3962"/>
                <a:gd name="T40" fmla="*/ 0 w 3312"/>
                <a:gd name="T41" fmla="*/ 0 h 3962"/>
                <a:gd name="T42" fmla="*/ 0 w 3312"/>
                <a:gd name="T43" fmla="*/ 0 h 3962"/>
                <a:gd name="T44" fmla="*/ 0 w 3312"/>
                <a:gd name="T45" fmla="*/ 0 h 3962"/>
                <a:gd name="T46" fmla="*/ 0 w 3312"/>
                <a:gd name="T47" fmla="*/ 0 h 396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3312"/>
                <a:gd name="T73" fmla="*/ 0 h 3962"/>
                <a:gd name="T74" fmla="*/ 3312 w 3312"/>
                <a:gd name="T75" fmla="*/ 3962 h 396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3312" h="3962">
                  <a:moveTo>
                    <a:pt x="1376" y="696"/>
                  </a:moveTo>
                  <a:cubicBezTo>
                    <a:pt x="1401" y="795"/>
                    <a:pt x="1489" y="920"/>
                    <a:pt x="1639" y="920"/>
                  </a:cubicBezTo>
                  <a:cubicBezTo>
                    <a:pt x="1801" y="920"/>
                    <a:pt x="1876" y="795"/>
                    <a:pt x="1926" y="708"/>
                  </a:cubicBezTo>
                  <a:lnTo>
                    <a:pt x="2940" y="66"/>
                  </a:lnTo>
                  <a:cubicBezTo>
                    <a:pt x="3042" y="0"/>
                    <a:pt x="3142" y="16"/>
                    <a:pt x="3204" y="78"/>
                  </a:cubicBezTo>
                  <a:cubicBezTo>
                    <a:pt x="3267" y="140"/>
                    <a:pt x="3312" y="264"/>
                    <a:pt x="3072" y="444"/>
                  </a:cubicBezTo>
                  <a:lnTo>
                    <a:pt x="2139" y="1081"/>
                  </a:lnTo>
                  <a:lnTo>
                    <a:pt x="2476" y="2372"/>
                  </a:lnTo>
                  <a:lnTo>
                    <a:pt x="2251" y="2435"/>
                  </a:lnTo>
                  <a:lnTo>
                    <a:pt x="2614" y="3589"/>
                  </a:lnTo>
                  <a:cubicBezTo>
                    <a:pt x="2651" y="3751"/>
                    <a:pt x="2639" y="3863"/>
                    <a:pt x="2539" y="3925"/>
                  </a:cubicBezTo>
                  <a:cubicBezTo>
                    <a:pt x="2401" y="3962"/>
                    <a:pt x="2289" y="3863"/>
                    <a:pt x="2226" y="3689"/>
                  </a:cubicBezTo>
                  <a:cubicBezTo>
                    <a:pt x="2101" y="3453"/>
                    <a:pt x="1876" y="2720"/>
                    <a:pt x="1789" y="2534"/>
                  </a:cubicBezTo>
                  <a:lnTo>
                    <a:pt x="1414" y="2534"/>
                  </a:lnTo>
                  <a:cubicBezTo>
                    <a:pt x="1339" y="2770"/>
                    <a:pt x="1151" y="3465"/>
                    <a:pt x="1051" y="3689"/>
                  </a:cubicBezTo>
                  <a:cubicBezTo>
                    <a:pt x="1001" y="3838"/>
                    <a:pt x="914" y="3950"/>
                    <a:pt x="789" y="3925"/>
                  </a:cubicBezTo>
                  <a:cubicBezTo>
                    <a:pt x="714" y="3875"/>
                    <a:pt x="614" y="3838"/>
                    <a:pt x="676" y="3577"/>
                  </a:cubicBezTo>
                  <a:lnTo>
                    <a:pt x="1001" y="2459"/>
                  </a:lnTo>
                  <a:lnTo>
                    <a:pt x="751" y="2397"/>
                  </a:lnTo>
                  <a:lnTo>
                    <a:pt x="1126" y="1081"/>
                  </a:lnTo>
                  <a:lnTo>
                    <a:pt x="139" y="497"/>
                  </a:lnTo>
                  <a:cubicBezTo>
                    <a:pt x="54" y="402"/>
                    <a:pt x="0" y="342"/>
                    <a:pt x="60" y="180"/>
                  </a:cubicBezTo>
                  <a:cubicBezTo>
                    <a:pt x="186" y="102"/>
                    <a:pt x="214" y="112"/>
                    <a:pt x="389" y="162"/>
                  </a:cubicBezTo>
                  <a:lnTo>
                    <a:pt x="1376" y="696"/>
                  </a:lnTo>
                  <a:close/>
                </a:path>
              </a:pathLst>
            </a:custGeom>
            <a:solidFill>
              <a:srgbClr val="CC9900"/>
            </a:solidFill>
            <a:ln w="9525">
              <a:miter lim="800000"/>
              <a:headEnd/>
              <a:tailEnd/>
            </a:ln>
            <a:scene3d>
              <a:camera prst="legacyPerspectiveFront">
                <a:rot lat="20099980" lon="1500000" rev="0"/>
              </a:camera>
              <a:lightRig rig="legacyNormal2" dir="t"/>
            </a:scene3d>
            <a:sp3d extrusionH="11100" prstMaterial="legacyMatte">
              <a:bevelT w="13500" h="13500" prst="angle"/>
              <a:bevelB w="13500" h="13500" prst="angle"/>
              <a:extrusionClr>
                <a:srgbClr val="FFB219"/>
              </a:extrusionClr>
            </a:sp3d>
          </p:spPr>
          <p:txBody>
            <a:bodyPr>
              <a:flatTx/>
            </a:bodyPr>
            <a:lstStyle/>
            <a:p>
              <a:endParaRPr lang="zh-CN" altLang="en-US"/>
            </a:p>
          </p:txBody>
        </p:sp>
      </p:grpSp>
      <p:grpSp>
        <p:nvGrpSpPr>
          <p:cNvPr id="39" name="Group 62"/>
          <p:cNvGrpSpPr>
            <a:grpSpLocks/>
          </p:cNvGrpSpPr>
          <p:nvPr/>
        </p:nvGrpSpPr>
        <p:grpSpPr bwMode="auto">
          <a:xfrm>
            <a:off x="4956280" y="2097088"/>
            <a:ext cx="1463675" cy="379412"/>
            <a:chOff x="724" y="2704"/>
            <a:chExt cx="1390" cy="350"/>
          </a:xfrm>
        </p:grpSpPr>
        <p:sp>
          <p:nvSpPr>
            <p:cNvPr id="40" name="AutoShape 63"/>
            <p:cNvSpPr>
              <a:spLocks noChangeArrowheads="1"/>
            </p:cNvSpPr>
            <p:nvPr/>
          </p:nvSpPr>
          <p:spPr bwMode="gray">
            <a:xfrm flipH="1">
              <a:off x="1592" y="2704"/>
              <a:ext cx="522" cy="341"/>
            </a:xfrm>
            <a:prstGeom prst="curvedRightArrow">
              <a:avLst>
                <a:gd name="adj1" fmla="val 19583"/>
                <a:gd name="adj2" fmla="val 44676"/>
                <a:gd name="adj3" fmla="val 43217"/>
              </a:avLst>
            </a:prstGeom>
            <a:gradFill rotWithShape="1">
              <a:gsLst>
                <a:gs pos="0">
                  <a:srgbClr val="FFBE93"/>
                </a:gs>
                <a:gs pos="100000">
                  <a:srgbClr val="FF660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" name="AutoShape 64"/>
            <p:cNvSpPr>
              <a:spLocks noChangeArrowheads="1"/>
            </p:cNvSpPr>
            <p:nvPr/>
          </p:nvSpPr>
          <p:spPr bwMode="gray">
            <a:xfrm>
              <a:off x="724" y="2713"/>
              <a:ext cx="522" cy="341"/>
            </a:xfrm>
            <a:prstGeom prst="curvedRightArrow">
              <a:avLst>
                <a:gd name="adj1" fmla="val 16542"/>
                <a:gd name="adj2" fmla="val 38977"/>
                <a:gd name="adj3" fmla="val 43465"/>
              </a:avLst>
            </a:prstGeom>
            <a:gradFill rotWithShape="1">
              <a:gsLst>
                <a:gs pos="0">
                  <a:srgbClr val="FFBE93"/>
                </a:gs>
                <a:gs pos="100000">
                  <a:srgbClr val="FF660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2" name="Group 65"/>
          <p:cNvGrpSpPr>
            <a:grpSpLocks/>
          </p:cNvGrpSpPr>
          <p:nvPr/>
        </p:nvGrpSpPr>
        <p:grpSpPr bwMode="auto">
          <a:xfrm>
            <a:off x="7862992" y="1641475"/>
            <a:ext cx="979488" cy="204788"/>
            <a:chOff x="724" y="2704"/>
            <a:chExt cx="1390" cy="350"/>
          </a:xfrm>
        </p:grpSpPr>
        <p:sp>
          <p:nvSpPr>
            <p:cNvPr id="43" name="AutoShape 66"/>
            <p:cNvSpPr>
              <a:spLocks noChangeArrowheads="1"/>
            </p:cNvSpPr>
            <p:nvPr/>
          </p:nvSpPr>
          <p:spPr bwMode="gray">
            <a:xfrm flipH="1">
              <a:off x="1592" y="2704"/>
              <a:ext cx="522" cy="341"/>
            </a:xfrm>
            <a:prstGeom prst="curvedRightArrow">
              <a:avLst>
                <a:gd name="adj1" fmla="val 19583"/>
                <a:gd name="adj2" fmla="val 44676"/>
                <a:gd name="adj3" fmla="val 43217"/>
              </a:avLst>
            </a:prstGeom>
            <a:gradFill rotWithShape="1">
              <a:gsLst>
                <a:gs pos="0">
                  <a:srgbClr val="FFBE93"/>
                </a:gs>
                <a:gs pos="100000">
                  <a:srgbClr val="FF660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" name="AutoShape 67"/>
            <p:cNvSpPr>
              <a:spLocks noChangeArrowheads="1"/>
            </p:cNvSpPr>
            <p:nvPr/>
          </p:nvSpPr>
          <p:spPr bwMode="gray">
            <a:xfrm>
              <a:off x="724" y="2713"/>
              <a:ext cx="522" cy="341"/>
            </a:xfrm>
            <a:prstGeom prst="curvedRightArrow">
              <a:avLst>
                <a:gd name="adj1" fmla="val 16542"/>
                <a:gd name="adj2" fmla="val 38977"/>
                <a:gd name="adj3" fmla="val 43465"/>
              </a:avLst>
            </a:prstGeom>
            <a:gradFill rotWithShape="1">
              <a:gsLst>
                <a:gs pos="0">
                  <a:srgbClr val="FFBE93"/>
                </a:gs>
                <a:gs pos="100000">
                  <a:srgbClr val="FF660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pic>
        <p:nvPicPr>
          <p:cNvPr id="96" name="Picture 37" descr="shadow_1_m"/>
          <p:cNvPicPr>
            <a:picLocks noChangeAspect="1" noChangeArrowheads="1"/>
          </p:cNvPicPr>
          <p:nvPr/>
        </p:nvPicPr>
        <p:blipFill>
          <a:blip r:embed="rId3">
            <a:lum bright="36000"/>
          </a:blip>
          <a:srcRect/>
          <a:stretch>
            <a:fillRect/>
          </a:stretch>
        </p:blipFill>
        <p:spPr bwMode="gray">
          <a:xfrm>
            <a:off x="2848831" y="6232525"/>
            <a:ext cx="1346126" cy="274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标题 1"/>
          <p:cNvSpPr>
            <a:spLocks noGrp="1"/>
          </p:cNvSpPr>
          <p:nvPr>
            <p:ph type="title"/>
          </p:nvPr>
        </p:nvSpPr>
        <p:spPr>
          <a:xfrm>
            <a:off x="212034" y="-239786"/>
            <a:ext cx="10515600" cy="1325563"/>
          </a:xfrm>
        </p:spPr>
        <p:txBody>
          <a:bodyPr/>
          <a:lstStyle/>
          <a:p>
            <a:r>
              <a:rPr kumimoji="1" lang="en-US" altLang="zh-CN" dirty="0" smtClean="0"/>
              <a:t>Contents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50865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39786"/>
            <a:ext cx="10515600" cy="1325563"/>
          </a:xfrm>
        </p:spPr>
        <p:txBody>
          <a:bodyPr/>
          <a:lstStyle/>
          <a:p>
            <a:r>
              <a:rPr kumimoji="1" lang="en-US" altLang="zh-CN" dirty="0" smtClean="0"/>
              <a:t>Problem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Background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9042" y="1085775"/>
            <a:ext cx="5397697" cy="40811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28322" y="1085774"/>
            <a:ext cx="6166732" cy="40811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0568" y="5538412"/>
            <a:ext cx="12032958" cy="954107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By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using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various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network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resource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pool,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user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can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define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different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network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service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chaining</a:t>
            </a:r>
            <a:r>
              <a:rPr kumimoji="1" lang="zh-CN" altLang="en-US" sz="2800" dirty="0"/>
              <a:t> </a:t>
            </a:r>
            <a:r>
              <a:rPr kumimoji="1" lang="en-US" altLang="zh-CN" sz="2800" dirty="0" smtClean="0"/>
              <a:t>to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support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agile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application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service</a:t>
            </a:r>
            <a:r>
              <a:rPr kumimoji="1" lang="zh-CN" altLang="en-US" sz="2800" dirty="0" smtClean="0"/>
              <a:t>  </a:t>
            </a:r>
            <a:endParaRPr kumimoji="1" lang="zh-CN" altLang="en-US" sz="2800" dirty="0"/>
          </a:p>
        </p:txBody>
      </p:sp>
      <p:sp>
        <p:nvSpPr>
          <p:cNvPr id="8" name="矩形 7"/>
          <p:cNvSpPr/>
          <p:nvPr/>
        </p:nvSpPr>
        <p:spPr>
          <a:xfrm>
            <a:off x="2686928" y="1209822"/>
            <a:ext cx="323557" cy="1969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7690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275" y="-281991"/>
            <a:ext cx="10515600" cy="1325563"/>
          </a:xfrm>
        </p:spPr>
        <p:txBody>
          <a:bodyPr/>
          <a:lstStyle/>
          <a:p>
            <a:r>
              <a:rPr kumimoji="1" lang="en-US" altLang="zh-CN" dirty="0" smtClean="0"/>
              <a:t>System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Architecture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1181681" y="829995"/>
            <a:ext cx="3713871" cy="312054"/>
          </a:xfrm>
          <a:prstGeom prst="round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UI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CLI</a:t>
            </a:r>
            <a:endParaRPr kumimoji="1"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1237952" y="2293035"/>
            <a:ext cx="3657601" cy="5179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Controller</a:t>
            </a:r>
            <a:endParaRPr kumimoji="1"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1237952" y="1772530"/>
            <a:ext cx="3601330" cy="520506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application</a:t>
            </a:r>
            <a:endParaRPr kumimoji="1" lang="zh-CN" altLang="en-US" dirty="0"/>
          </a:p>
        </p:txBody>
      </p:sp>
      <p:grpSp>
        <p:nvGrpSpPr>
          <p:cNvPr id="8" name="Group 328"/>
          <p:cNvGrpSpPr>
            <a:grpSpLocks/>
          </p:cNvGrpSpPr>
          <p:nvPr/>
        </p:nvGrpSpPr>
        <p:grpSpPr bwMode="auto">
          <a:xfrm>
            <a:off x="4318582" y="1816787"/>
            <a:ext cx="520700" cy="476250"/>
            <a:chOff x="2736" y="3600"/>
            <a:chExt cx="328" cy="300"/>
          </a:xfrm>
        </p:grpSpPr>
        <p:grpSp>
          <p:nvGrpSpPr>
            <p:cNvPr id="9" name="Group 329"/>
            <p:cNvGrpSpPr>
              <a:grpSpLocks/>
            </p:cNvGrpSpPr>
            <p:nvPr/>
          </p:nvGrpSpPr>
          <p:grpSpPr bwMode="auto">
            <a:xfrm>
              <a:off x="2832" y="3600"/>
              <a:ext cx="166" cy="144"/>
              <a:chOff x="2784" y="96"/>
              <a:chExt cx="336" cy="311"/>
            </a:xfrm>
          </p:grpSpPr>
          <p:grpSp>
            <p:nvGrpSpPr>
              <p:cNvPr id="41" name="Group 330"/>
              <p:cNvGrpSpPr>
                <a:grpSpLocks/>
              </p:cNvGrpSpPr>
              <p:nvPr/>
            </p:nvGrpSpPr>
            <p:grpSpPr bwMode="auto">
              <a:xfrm>
                <a:off x="2784" y="276"/>
                <a:ext cx="336" cy="131"/>
                <a:chOff x="2784" y="240"/>
                <a:chExt cx="336" cy="131"/>
              </a:xfrm>
            </p:grpSpPr>
            <p:sp>
              <p:nvSpPr>
                <p:cNvPr id="56" name="Oval 331"/>
                <p:cNvSpPr>
                  <a:spLocks noChangeArrowheads="1"/>
                </p:cNvSpPr>
                <p:nvPr/>
              </p:nvSpPr>
              <p:spPr bwMode="auto">
                <a:xfrm>
                  <a:off x="2784" y="246"/>
                  <a:ext cx="336" cy="125"/>
                </a:xfrm>
                <a:prstGeom prst="ellipse">
                  <a:avLst/>
                </a:prstGeom>
                <a:solidFill>
                  <a:srgbClr val="CC66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7" name="Oval 332"/>
                <p:cNvSpPr>
                  <a:spLocks noChangeArrowheads="1"/>
                </p:cNvSpPr>
                <p:nvPr/>
              </p:nvSpPr>
              <p:spPr bwMode="auto">
                <a:xfrm>
                  <a:off x="2784" y="240"/>
                  <a:ext cx="336" cy="111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D8AF00"/>
                    </a:gs>
                    <a:gs pos="50000">
                      <a:srgbClr val="FFB061"/>
                    </a:gs>
                    <a:gs pos="100000">
                      <a:srgbClr val="D8AF00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Group 333"/>
              <p:cNvGrpSpPr>
                <a:grpSpLocks/>
              </p:cNvGrpSpPr>
              <p:nvPr/>
            </p:nvGrpSpPr>
            <p:grpSpPr bwMode="auto">
              <a:xfrm>
                <a:off x="2784" y="240"/>
                <a:ext cx="336" cy="131"/>
                <a:chOff x="2784" y="240"/>
                <a:chExt cx="336" cy="131"/>
              </a:xfrm>
            </p:grpSpPr>
            <p:sp>
              <p:nvSpPr>
                <p:cNvPr id="54" name="Oval 334"/>
                <p:cNvSpPr>
                  <a:spLocks noChangeArrowheads="1"/>
                </p:cNvSpPr>
                <p:nvPr/>
              </p:nvSpPr>
              <p:spPr bwMode="auto">
                <a:xfrm>
                  <a:off x="2784" y="246"/>
                  <a:ext cx="336" cy="125"/>
                </a:xfrm>
                <a:prstGeom prst="ellipse">
                  <a:avLst/>
                </a:prstGeom>
                <a:solidFill>
                  <a:srgbClr val="CC66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5" name="Oval 335"/>
                <p:cNvSpPr>
                  <a:spLocks noChangeArrowheads="1"/>
                </p:cNvSpPr>
                <p:nvPr/>
              </p:nvSpPr>
              <p:spPr bwMode="auto">
                <a:xfrm>
                  <a:off x="2784" y="240"/>
                  <a:ext cx="336" cy="111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D8AF00"/>
                    </a:gs>
                    <a:gs pos="50000">
                      <a:srgbClr val="FFB061"/>
                    </a:gs>
                    <a:gs pos="100000">
                      <a:srgbClr val="D8AF00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Group 336"/>
              <p:cNvGrpSpPr>
                <a:grpSpLocks/>
              </p:cNvGrpSpPr>
              <p:nvPr/>
            </p:nvGrpSpPr>
            <p:grpSpPr bwMode="auto">
              <a:xfrm>
                <a:off x="2784" y="208"/>
                <a:ext cx="336" cy="131"/>
                <a:chOff x="2784" y="240"/>
                <a:chExt cx="336" cy="131"/>
              </a:xfrm>
            </p:grpSpPr>
            <p:sp>
              <p:nvSpPr>
                <p:cNvPr id="52" name="Oval 337"/>
                <p:cNvSpPr>
                  <a:spLocks noChangeArrowheads="1"/>
                </p:cNvSpPr>
                <p:nvPr/>
              </p:nvSpPr>
              <p:spPr bwMode="auto">
                <a:xfrm>
                  <a:off x="2784" y="246"/>
                  <a:ext cx="336" cy="125"/>
                </a:xfrm>
                <a:prstGeom prst="ellipse">
                  <a:avLst/>
                </a:prstGeom>
                <a:solidFill>
                  <a:srgbClr val="CC66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3" name="Oval 338"/>
                <p:cNvSpPr>
                  <a:spLocks noChangeArrowheads="1"/>
                </p:cNvSpPr>
                <p:nvPr/>
              </p:nvSpPr>
              <p:spPr bwMode="auto">
                <a:xfrm>
                  <a:off x="2784" y="240"/>
                  <a:ext cx="336" cy="111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D8AF00"/>
                    </a:gs>
                    <a:gs pos="50000">
                      <a:srgbClr val="FFB061"/>
                    </a:gs>
                    <a:gs pos="100000">
                      <a:srgbClr val="D8AF00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Group 339"/>
              <p:cNvGrpSpPr>
                <a:grpSpLocks/>
              </p:cNvGrpSpPr>
              <p:nvPr/>
            </p:nvGrpSpPr>
            <p:grpSpPr bwMode="auto">
              <a:xfrm>
                <a:off x="2784" y="172"/>
                <a:ext cx="336" cy="131"/>
                <a:chOff x="2784" y="240"/>
                <a:chExt cx="336" cy="131"/>
              </a:xfrm>
            </p:grpSpPr>
            <p:sp>
              <p:nvSpPr>
                <p:cNvPr id="50" name="Oval 340"/>
                <p:cNvSpPr>
                  <a:spLocks noChangeArrowheads="1"/>
                </p:cNvSpPr>
                <p:nvPr/>
              </p:nvSpPr>
              <p:spPr bwMode="auto">
                <a:xfrm>
                  <a:off x="2784" y="246"/>
                  <a:ext cx="336" cy="125"/>
                </a:xfrm>
                <a:prstGeom prst="ellipse">
                  <a:avLst/>
                </a:prstGeom>
                <a:solidFill>
                  <a:srgbClr val="CC66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1" name="Oval 341"/>
                <p:cNvSpPr>
                  <a:spLocks noChangeArrowheads="1"/>
                </p:cNvSpPr>
                <p:nvPr/>
              </p:nvSpPr>
              <p:spPr bwMode="auto">
                <a:xfrm>
                  <a:off x="2784" y="240"/>
                  <a:ext cx="336" cy="111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D8AF00"/>
                    </a:gs>
                    <a:gs pos="50000">
                      <a:srgbClr val="FFB061"/>
                    </a:gs>
                    <a:gs pos="100000">
                      <a:srgbClr val="D8AF00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5" name="Group 342"/>
              <p:cNvGrpSpPr>
                <a:grpSpLocks/>
              </p:cNvGrpSpPr>
              <p:nvPr/>
            </p:nvGrpSpPr>
            <p:grpSpPr bwMode="auto">
              <a:xfrm>
                <a:off x="2784" y="136"/>
                <a:ext cx="336" cy="131"/>
                <a:chOff x="2784" y="240"/>
                <a:chExt cx="336" cy="131"/>
              </a:xfrm>
            </p:grpSpPr>
            <p:sp>
              <p:nvSpPr>
                <p:cNvPr id="48" name="Oval 343"/>
                <p:cNvSpPr>
                  <a:spLocks noChangeArrowheads="1"/>
                </p:cNvSpPr>
                <p:nvPr/>
              </p:nvSpPr>
              <p:spPr bwMode="auto">
                <a:xfrm>
                  <a:off x="2784" y="246"/>
                  <a:ext cx="336" cy="125"/>
                </a:xfrm>
                <a:prstGeom prst="ellipse">
                  <a:avLst/>
                </a:prstGeom>
                <a:solidFill>
                  <a:srgbClr val="CC66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9" name="Oval 344"/>
                <p:cNvSpPr>
                  <a:spLocks noChangeArrowheads="1"/>
                </p:cNvSpPr>
                <p:nvPr/>
              </p:nvSpPr>
              <p:spPr bwMode="auto">
                <a:xfrm>
                  <a:off x="2784" y="240"/>
                  <a:ext cx="336" cy="111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D8AF00"/>
                    </a:gs>
                    <a:gs pos="50000">
                      <a:srgbClr val="FFB061"/>
                    </a:gs>
                    <a:gs pos="100000">
                      <a:srgbClr val="D8AF00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46" name="Oval 345"/>
              <p:cNvSpPr>
                <a:spLocks noChangeArrowheads="1"/>
              </p:cNvSpPr>
              <p:nvPr/>
            </p:nvSpPr>
            <p:spPr bwMode="auto">
              <a:xfrm>
                <a:off x="2784" y="102"/>
                <a:ext cx="336" cy="125"/>
              </a:xfrm>
              <a:prstGeom prst="ellipse">
                <a:avLst/>
              </a:prstGeom>
              <a:solidFill>
                <a:srgbClr val="CC66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" name="Oval 346"/>
              <p:cNvSpPr>
                <a:spLocks noChangeArrowheads="1"/>
              </p:cNvSpPr>
              <p:nvPr/>
            </p:nvSpPr>
            <p:spPr bwMode="auto">
              <a:xfrm>
                <a:off x="2784" y="96"/>
                <a:ext cx="336" cy="111"/>
              </a:xfrm>
              <a:prstGeom prst="ellipse">
                <a:avLst/>
              </a:prstGeom>
              <a:gradFill rotWithShape="0">
                <a:gsLst>
                  <a:gs pos="0">
                    <a:srgbClr val="FFCC00"/>
                  </a:gs>
                  <a:gs pos="50000">
                    <a:srgbClr val="FFCC99"/>
                  </a:gs>
                  <a:gs pos="100000">
                    <a:srgbClr val="FFCC0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0" name="Group 347"/>
            <p:cNvGrpSpPr>
              <a:grpSpLocks/>
            </p:cNvGrpSpPr>
            <p:nvPr/>
          </p:nvGrpSpPr>
          <p:grpSpPr bwMode="auto">
            <a:xfrm>
              <a:off x="2736" y="3632"/>
              <a:ext cx="175" cy="227"/>
              <a:chOff x="2976" y="3264"/>
              <a:chExt cx="720" cy="577"/>
            </a:xfrm>
          </p:grpSpPr>
          <p:grpSp>
            <p:nvGrpSpPr>
              <p:cNvPr id="23" name="Group 348"/>
              <p:cNvGrpSpPr>
                <a:grpSpLocks/>
              </p:cNvGrpSpPr>
              <p:nvPr/>
            </p:nvGrpSpPr>
            <p:grpSpPr bwMode="auto">
              <a:xfrm>
                <a:off x="2976" y="3616"/>
                <a:ext cx="720" cy="225"/>
                <a:chOff x="2304" y="2166"/>
                <a:chExt cx="288" cy="90"/>
              </a:xfrm>
            </p:grpSpPr>
            <p:sp>
              <p:nvSpPr>
                <p:cNvPr id="39" name="Oval 349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" name="Oval 350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4" name="Group 351"/>
              <p:cNvGrpSpPr>
                <a:grpSpLocks/>
              </p:cNvGrpSpPr>
              <p:nvPr/>
            </p:nvGrpSpPr>
            <p:grpSpPr bwMode="auto">
              <a:xfrm>
                <a:off x="2976" y="3552"/>
                <a:ext cx="720" cy="225"/>
                <a:chOff x="2304" y="2166"/>
                <a:chExt cx="288" cy="90"/>
              </a:xfrm>
            </p:grpSpPr>
            <p:sp>
              <p:nvSpPr>
                <p:cNvPr id="37" name="Oval 352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8" name="Oval 353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5" name="Group 354"/>
              <p:cNvGrpSpPr>
                <a:grpSpLocks/>
              </p:cNvGrpSpPr>
              <p:nvPr/>
            </p:nvGrpSpPr>
            <p:grpSpPr bwMode="auto">
              <a:xfrm>
                <a:off x="2976" y="3489"/>
                <a:ext cx="720" cy="225"/>
                <a:chOff x="2304" y="2166"/>
                <a:chExt cx="288" cy="90"/>
              </a:xfrm>
            </p:grpSpPr>
            <p:sp>
              <p:nvSpPr>
                <p:cNvPr id="35" name="Oval 355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6" name="Oval 356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Group 357"/>
              <p:cNvGrpSpPr>
                <a:grpSpLocks/>
              </p:cNvGrpSpPr>
              <p:nvPr/>
            </p:nvGrpSpPr>
            <p:grpSpPr bwMode="auto">
              <a:xfrm>
                <a:off x="2976" y="3419"/>
                <a:ext cx="720" cy="225"/>
                <a:chOff x="2304" y="2166"/>
                <a:chExt cx="288" cy="90"/>
              </a:xfrm>
            </p:grpSpPr>
            <p:sp>
              <p:nvSpPr>
                <p:cNvPr id="33" name="Oval 358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4" name="Oval 359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7" name="Group 360"/>
              <p:cNvGrpSpPr>
                <a:grpSpLocks/>
              </p:cNvGrpSpPr>
              <p:nvPr/>
            </p:nvGrpSpPr>
            <p:grpSpPr bwMode="auto">
              <a:xfrm>
                <a:off x="2976" y="3349"/>
                <a:ext cx="720" cy="225"/>
                <a:chOff x="2304" y="2166"/>
                <a:chExt cx="288" cy="90"/>
              </a:xfrm>
            </p:grpSpPr>
            <p:sp>
              <p:nvSpPr>
                <p:cNvPr id="31" name="Oval 361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Oval 362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8" name="Group 363"/>
              <p:cNvGrpSpPr>
                <a:grpSpLocks/>
              </p:cNvGrpSpPr>
              <p:nvPr/>
            </p:nvGrpSpPr>
            <p:grpSpPr bwMode="auto">
              <a:xfrm>
                <a:off x="2976" y="3264"/>
                <a:ext cx="720" cy="225"/>
                <a:chOff x="2304" y="2112"/>
                <a:chExt cx="288" cy="90"/>
              </a:xfrm>
            </p:grpSpPr>
            <p:sp>
              <p:nvSpPr>
                <p:cNvPr id="29" name="Oval 364"/>
                <p:cNvSpPr>
                  <a:spLocks noChangeArrowheads="1"/>
                </p:cNvSpPr>
                <p:nvPr/>
              </p:nvSpPr>
              <p:spPr bwMode="auto">
                <a:xfrm>
                  <a:off x="2304" y="2116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8EB0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0" name="Oval 365"/>
                <p:cNvSpPr>
                  <a:spLocks noChangeArrowheads="1"/>
                </p:cNvSpPr>
                <p:nvPr/>
              </p:nvSpPr>
              <p:spPr bwMode="auto">
                <a:xfrm>
                  <a:off x="2304" y="2112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CCFFFF"/>
                    </a:gs>
                    <a:gs pos="50000">
                      <a:srgbClr val="57DFFF"/>
                    </a:gs>
                    <a:gs pos="100000">
                      <a:srgbClr val="CCFF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1" name="Group 366"/>
            <p:cNvGrpSpPr>
              <a:grpSpLocks/>
            </p:cNvGrpSpPr>
            <p:nvPr/>
          </p:nvGrpSpPr>
          <p:grpSpPr bwMode="auto">
            <a:xfrm>
              <a:off x="2868" y="3804"/>
              <a:ext cx="196" cy="96"/>
              <a:chOff x="3072" y="3692"/>
              <a:chExt cx="204" cy="124"/>
            </a:xfrm>
          </p:grpSpPr>
          <p:sp>
            <p:nvSpPr>
              <p:cNvPr id="21" name="Oval 367"/>
              <p:cNvSpPr>
                <a:spLocks noChangeArrowheads="1"/>
              </p:cNvSpPr>
              <p:nvPr/>
            </p:nvSpPr>
            <p:spPr bwMode="auto">
              <a:xfrm>
                <a:off x="3072" y="3715"/>
                <a:ext cx="204" cy="101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" name="Oval 368"/>
              <p:cNvSpPr>
                <a:spLocks noChangeArrowheads="1"/>
              </p:cNvSpPr>
              <p:nvPr/>
            </p:nvSpPr>
            <p:spPr bwMode="auto">
              <a:xfrm>
                <a:off x="3072" y="3692"/>
                <a:ext cx="204" cy="101"/>
              </a:xfrm>
              <a:prstGeom prst="ellipse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66275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2" name="Group 369"/>
            <p:cNvGrpSpPr>
              <a:grpSpLocks/>
            </p:cNvGrpSpPr>
            <p:nvPr/>
          </p:nvGrpSpPr>
          <p:grpSpPr bwMode="auto">
            <a:xfrm>
              <a:off x="2868" y="3767"/>
              <a:ext cx="196" cy="96"/>
              <a:chOff x="3072" y="3692"/>
              <a:chExt cx="204" cy="124"/>
            </a:xfrm>
          </p:grpSpPr>
          <p:sp>
            <p:nvSpPr>
              <p:cNvPr id="19" name="Oval 370"/>
              <p:cNvSpPr>
                <a:spLocks noChangeArrowheads="1"/>
              </p:cNvSpPr>
              <p:nvPr/>
            </p:nvSpPr>
            <p:spPr bwMode="auto">
              <a:xfrm>
                <a:off x="3072" y="3715"/>
                <a:ext cx="204" cy="101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" name="Oval 371"/>
              <p:cNvSpPr>
                <a:spLocks noChangeArrowheads="1"/>
              </p:cNvSpPr>
              <p:nvPr/>
            </p:nvSpPr>
            <p:spPr bwMode="auto">
              <a:xfrm>
                <a:off x="3072" y="3692"/>
                <a:ext cx="204" cy="101"/>
              </a:xfrm>
              <a:prstGeom prst="ellipse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66275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3" name="Group 372"/>
            <p:cNvGrpSpPr>
              <a:grpSpLocks/>
            </p:cNvGrpSpPr>
            <p:nvPr/>
          </p:nvGrpSpPr>
          <p:grpSpPr bwMode="auto">
            <a:xfrm>
              <a:off x="2868" y="3726"/>
              <a:ext cx="196" cy="97"/>
              <a:chOff x="3072" y="3692"/>
              <a:chExt cx="204" cy="124"/>
            </a:xfrm>
          </p:grpSpPr>
          <p:sp>
            <p:nvSpPr>
              <p:cNvPr id="17" name="Oval 373"/>
              <p:cNvSpPr>
                <a:spLocks noChangeArrowheads="1"/>
              </p:cNvSpPr>
              <p:nvPr/>
            </p:nvSpPr>
            <p:spPr bwMode="auto">
              <a:xfrm>
                <a:off x="3072" y="3715"/>
                <a:ext cx="204" cy="101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" name="Oval 374"/>
              <p:cNvSpPr>
                <a:spLocks noChangeArrowheads="1"/>
              </p:cNvSpPr>
              <p:nvPr/>
            </p:nvSpPr>
            <p:spPr bwMode="auto">
              <a:xfrm>
                <a:off x="3072" y="3692"/>
                <a:ext cx="204" cy="101"/>
              </a:xfrm>
              <a:prstGeom prst="ellipse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66275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4" name="Group 375"/>
            <p:cNvGrpSpPr>
              <a:grpSpLocks/>
            </p:cNvGrpSpPr>
            <p:nvPr/>
          </p:nvGrpSpPr>
          <p:grpSpPr bwMode="auto">
            <a:xfrm>
              <a:off x="2868" y="3688"/>
              <a:ext cx="196" cy="96"/>
              <a:chOff x="3072" y="3692"/>
              <a:chExt cx="204" cy="124"/>
            </a:xfrm>
          </p:grpSpPr>
          <p:sp>
            <p:nvSpPr>
              <p:cNvPr id="15" name="Oval 376"/>
              <p:cNvSpPr>
                <a:spLocks noChangeArrowheads="1"/>
              </p:cNvSpPr>
              <p:nvPr/>
            </p:nvSpPr>
            <p:spPr bwMode="auto">
              <a:xfrm>
                <a:off x="3072" y="3715"/>
                <a:ext cx="204" cy="101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" name="Oval 377"/>
              <p:cNvSpPr>
                <a:spLocks noChangeArrowheads="1"/>
              </p:cNvSpPr>
              <p:nvPr/>
            </p:nvSpPr>
            <p:spPr bwMode="auto">
              <a:xfrm>
                <a:off x="3072" y="3692"/>
                <a:ext cx="204" cy="101"/>
              </a:xfrm>
              <a:prstGeom prst="ellipse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66275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58" name="圆角矩形 57"/>
          <p:cNvSpPr/>
          <p:nvPr/>
        </p:nvSpPr>
        <p:spPr>
          <a:xfrm>
            <a:off x="2385051" y="3710275"/>
            <a:ext cx="1360777" cy="1226452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VS0</a:t>
            </a:r>
            <a:endParaRPr kumimoji="1" lang="zh-CN" altLang="en-US" dirty="0"/>
          </a:p>
        </p:txBody>
      </p:sp>
      <p:sp>
        <p:nvSpPr>
          <p:cNvPr id="159" name="圆角矩形 158"/>
          <p:cNvSpPr/>
          <p:nvPr/>
        </p:nvSpPr>
        <p:spPr>
          <a:xfrm>
            <a:off x="4936926" y="4971516"/>
            <a:ext cx="835831" cy="60234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FW</a:t>
            </a:r>
            <a:endParaRPr kumimoji="1" lang="zh-CN" altLang="en-US" dirty="0"/>
          </a:p>
        </p:txBody>
      </p:sp>
      <p:sp>
        <p:nvSpPr>
          <p:cNvPr id="161" name="圆角矩形 160"/>
          <p:cNvSpPr/>
          <p:nvPr/>
        </p:nvSpPr>
        <p:spPr>
          <a:xfrm>
            <a:off x="4951824" y="3128151"/>
            <a:ext cx="835831" cy="60234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NAT</a:t>
            </a:r>
            <a:endParaRPr kumimoji="1" lang="zh-CN" altLang="en-US" dirty="0"/>
          </a:p>
        </p:txBody>
      </p:sp>
      <p:sp>
        <p:nvSpPr>
          <p:cNvPr id="162" name="圆角矩形 161"/>
          <p:cNvSpPr/>
          <p:nvPr/>
        </p:nvSpPr>
        <p:spPr>
          <a:xfrm>
            <a:off x="118968" y="3107929"/>
            <a:ext cx="835831" cy="60234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DPI</a:t>
            </a:r>
            <a:endParaRPr kumimoji="1" lang="zh-CN" altLang="en-US" dirty="0"/>
          </a:p>
        </p:txBody>
      </p:sp>
      <p:sp>
        <p:nvSpPr>
          <p:cNvPr id="163" name="圆角矩形 162"/>
          <p:cNvSpPr/>
          <p:nvPr/>
        </p:nvSpPr>
        <p:spPr>
          <a:xfrm>
            <a:off x="133035" y="4878793"/>
            <a:ext cx="835831" cy="602346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LB</a:t>
            </a:r>
            <a:endParaRPr kumimoji="1" lang="zh-CN" altLang="en-US" dirty="0"/>
          </a:p>
        </p:txBody>
      </p:sp>
      <p:pic>
        <p:nvPicPr>
          <p:cNvPr id="164" name="Picture 44" descr="通用服务器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37952" y="5808796"/>
            <a:ext cx="556269" cy="75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44" descr="通用服务器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60481" y="5809064"/>
            <a:ext cx="556269" cy="75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44" descr="通用服务器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39284" y="5737810"/>
            <a:ext cx="556269" cy="75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67" name="Group 183"/>
          <p:cNvGrpSpPr>
            <a:grpSpLocks/>
          </p:cNvGrpSpPr>
          <p:nvPr/>
        </p:nvGrpSpPr>
        <p:grpSpPr bwMode="auto">
          <a:xfrm>
            <a:off x="5716057" y="1395718"/>
            <a:ext cx="868216" cy="517360"/>
            <a:chOff x="3223" y="348"/>
            <a:chExt cx="552" cy="380"/>
          </a:xfrm>
        </p:grpSpPr>
        <p:sp>
          <p:nvSpPr>
            <p:cNvPr id="168" name="Freeform 184"/>
            <p:cNvSpPr>
              <a:spLocks/>
            </p:cNvSpPr>
            <p:nvPr/>
          </p:nvSpPr>
          <p:spPr bwMode="auto">
            <a:xfrm>
              <a:off x="3223" y="348"/>
              <a:ext cx="552" cy="380"/>
            </a:xfrm>
            <a:custGeom>
              <a:avLst/>
              <a:gdLst>
                <a:gd name="T0" fmla="*/ 8 w 3314"/>
                <a:gd name="T1" fmla="*/ 522 h 2280"/>
                <a:gd name="T2" fmla="*/ 52 w 3314"/>
                <a:gd name="T3" fmla="*/ 436 h 2280"/>
                <a:gd name="T4" fmla="*/ 130 w 3314"/>
                <a:gd name="T5" fmla="*/ 355 h 2280"/>
                <a:gd name="T6" fmla="*/ 240 w 3314"/>
                <a:gd name="T7" fmla="*/ 280 h 2280"/>
                <a:gd name="T8" fmla="*/ 379 w 3314"/>
                <a:gd name="T9" fmla="*/ 211 h 2280"/>
                <a:gd name="T10" fmla="*/ 544 w 3314"/>
                <a:gd name="T11" fmla="*/ 151 h 2280"/>
                <a:gd name="T12" fmla="*/ 733 w 3314"/>
                <a:gd name="T13" fmla="*/ 99 h 2280"/>
                <a:gd name="T14" fmla="*/ 942 w 3314"/>
                <a:gd name="T15" fmla="*/ 57 h 2280"/>
                <a:gd name="T16" fmla="*/ 1169 w 3314"/>
                <a:gd name="T17" fmla="*/ 26 h 2280"/>
                <a:gd name="T18" fmla="*/ 1411 w 3314"/>
                <a:gd name="T19" fmla="*/ 6 h 2280"/>
                <a:gd name="T20" fmla="*/ 1666 w 3314"/>
                <a:gd name="T21" fmla="*/ 0 h 2280"/>
                <a:gd name="T22" fmla="*/ 1914 w 3314"/>
                <a:gd name="T23" fmla="*/ 6 h 2280"/>
                <a:gd name="T24" fmla="*/ 2152 w 3314"/>
                <a:gd name="T25" fmla="*/ 26 h 2280"/>
                <a:gd name="T26" fmla="*/ 2376 w 3314"/>
                <a:gd name="T27" fmla="*/ 57 h 2280"/>
                <a:gd name="T28" fmla="*/ 2583 w 3314"/>
                <a:gd name="T29" fmla="*/ 99 h 2280"/>
                <a:gd name="T30" fmla="*/ 2769 w 3314"/>
                <a:gd name="T31" fmla="*/ 151 h 2280"/>
                <a:gd name="T32" fmla="*/ 2934 w 3314"/>
                <a:gd name="T33" fmla="*/ 211 h 2280"/>
                <a:gd name="T34" fmla="*/ 3072 w 3314"/>
                <a:gd name="T35" fmla="*/ 280 h 2280"/>
                <a:gd name="T36" fmla="*/ 3181 w 3314"/>
                <a:gd name="T37" fmla="*/ 355 h 2280"/>
                <a:gd name="T38" fmla="*/ 3259 w 3314"/>
                <a:gd name="T39" fmla="*/ 436 h 2280"/>
                <a:gd name="T40" fmla="*/ 3303 w 3314"/>
                <a:gd name="T41" fmla="*/ 522 h 2280"/>
                <a:gd name="T42" fmla="*/ 3314 w 3314"/>
                <a:gd name="T43" fmla="*/ 582 h 2280"/>
                <a:gd name="T44" fmla="*/ 3314 w 3314"/>
                <a:gd name="T45" fmla="*/ 795 h 2280"/>
                <a:gd name="T46" fmla="*/ 3313 w 3314"/>
                <a:gd name="T47" fmla="*/ 1008 h 2280"/>
                <a:gd name="T48" fmla="*/ 3312 w 3314"/>
                <a:gd name="T49" fmla="*/ 1222 h 2280"/>
                <a:gd name="T50" fmla="*/ 3312 w 3314"/>
                <a:gd name="T51" fmla="*/ 1434 h 2280"/>
                <a:gd name="T52" fmla="*/ 3311 w 3314"/>
                <a:gd name="T53" fmla="*/ 1647 h 2280"/>
                <a:gd name="T54" fmla="*/ 3303 w 3314"/>
                <a:gd name="T55" fmla="*/ 1774 h 2280"/>
                <a:gd name="T56" fmla="*/ 3259 w 3314"/>
                <a:gd name="T57" fmla="*/ 1855 h 2280"/>
                <a:gd name="T58" fmla="*/ 3181 w 3314"/>
                <a:gd name="T59" fmla="*/ 1933 h 2280"/>
                <a:gd name="T60" fmla="*/ 3072 w 3314"/>
                <a:gd name="T61" fmla="*/ 2005 h 2280"/>
                <a:gd name="T62" fmla="*/ 2934 w 3314"/>
                <a:gd name="T63" fmla="*/ 2072 h 2280"/>
                <a:gd name="T64" fmla="*/ 2769 w 3314"/>
                <a:gd name="T65" fmla="*/ 2131 h 2280"/>
                <a:gd name="T66" fmla="*/ 2583 w 3314"/>
                <a:gd name="T67" fmla="*/ 2182 h 2280"/>
                <a:gd name="T68" fmla="*/ 2376 w 3314"/>
                <a:gd name="T69" fmla="*/ 2223 h 2280"/>
                <a:gd name="T70" fmla="*/ 2152 w 3314"/>
                <a:gd name="T71" fmla="*/ 2254 h 2280"/>
                <a:gd name="T72" fmla="*/ 1914 w 3314"/>
                <a:gd name="T73" fmla="*/ 2274 h 2280"/>
                <a:gd name="T74" fmla="*/ 1666 w 3314"/>
                <a:gd name="T75" fmla="*/ 2280 h 2280"/>
                <a:gd name="T76" fmla="*/ 1411 w 3314"/>
                <a:gd name="T77" fmla="*/ 2274 h 2280"/>
                <a:gd name="T78" fmla="*/ 1169 w 3314"/>
                <a:gd name="T79" fmla="*/ 2254 h 2280"/>
                <a:gd name="T80" fmla="*/ 942 w 3314"/>
                <a:gd name="T81" fmla="*/ 2223 h 2280"/>
                <a:gd name="T82" fmla="*/ 733 w 3314"/>
                <a:gd name="T83" fmla="*/ 2182 h 2280"/>
                <a:gd name="T84" fmla="*/ 544 w 3314"/>
                <a:gd name="T85" fmla="*/ 2131 h 2280"/>
                <a:gd name="T86" fmla="*/ 379 w 3314"/>
                <a:gd name="T87" fmla="*/ 2072 h 2280"/>
                <a:gd name="T88" fmla="*/ 240 w 3314"/>
                <a:gd name="T89" fmla="*/ 2005 h 2280"/>
                <a:gd name="T90" fmla="*/ 130 w 3314"/>
                <a:gd name="T91" fmla="*/ 1933 h 2280"/>
                <a:gd name="T92" fmla="*/ 52 w 3314"/>
                <a:gd name="T93" fmla="*/ 1855 h 2280"/>
                <a:gd name="T94" fmla="*/ 8 w 3314"/>
                <a:gd name="T95" fmla="*/ 1774 h 2280"/>
                <a:gd name="T96" fmla="*/ 0 w 3314"/>
                <a:gd name="T97" fmla="*/ 1701 h 2280"/>
                <a:gd name="T98" fmla="*/ 0 w 3314"/>
                <a:gd name="T99" fmla="*/ 1650 h 2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14" h="2280">
                  <a:moveTo>
                    <a:pt x="0" y="582"/>
                  </a:moveTo>
                  <a:lnTo>
                    <a:pt x="2" y="552"/>
                  </a:lnTo>
                  <a:lnTo>
                    <a:pt x="8" y="522"/>
                  </a:lnTo>
                  <a:lnTo>
                    <a:pt x="18" y="493"/>
                  </a:lnTo>
                  <a:lnTo>
                    <a:pt x="33" y="465"/>
                  </a:lnTo>
                  <a:lnTo>
                    <a:pt x="52" y="436"/>
                  </a:lnTo>
                  <a:lnTo>
                    <a:pt x="74" y="409"/>
                  </a:lnTo>
                  <a:lnTo>
                    <a:pt x="100" y="382"/>
                  </a:lnTo>
                  <a:lnTo>
                    <a:pt x="130" y="355"/>
                  </a:lnTo>
                  <a:lnTo>
                    <a:pt x="163" y="329"/>
                  </a:lnTo>
                  <a:lnTo>
                    <a:pt x="200" y="304"/>
                  </a:lnTo>
                  <a:lnTo>
                    <a:pt x="240" y="280"/>
                  </a:lnTo>
                  <a:lnTo>
                    <a:pt x="283" y="257"/>
                  </a:lnTo>
                  <a:lnTo>
                    <a:pt x="329" y="234"/>
                  </a:lnTo>
                  <a:lnTo>
                    <a:pt x="379" y="211"/>
                  </a:lnTo>
                  <a:lnTo>
                    <a:pt x="432" y="190"/>
                  </a:lnTo>
                  <a:lnTo>
                    <a:pt x="486" y="170"/>
                  </a:lnTo>
                  <a:lnTo>
                    <a:pt x="544" y="151"/>
                  </a:lnTo>
                  <a:lnTo>
                    <a:pt x="604" y="132"/>
                  </a:lnTo>
                  <a:lnTo>
                    <a:pt x="668" y="115"/>
                  </a:lnTo>
                  <a:lnTo>
                    <a:pt x="733" y="99"/>
                  </a:lnTo>
                  <a:lnTo>
                    <a:pt x="800" y="84"/>
                  </a:lnTo>
                  <a:lnTo>
                    <a:pt x="869" y="70"/>
                  </a:lnTo>
                  <a:lnTo>
                    <a:pt x="942" y="57"/>
                  </a:lnTo>
                  <a:lnTo>
                    <a:pt x="1015" y="45"/>
                  </a:lnTo>
                  <a:lnTo>
                    <a:pt x="1091" y="35"/>
                  </a:lnTo>
                  <a:lnTo>
                    <a:pt x="1169" y="26"/>
                  </a:lnTo>
                  <a:lnTo>
                    <a:pt x="1248" y="17"/>
                  </a:lnTo>
                  <a:lnTo>
                    <a:pt x="1329" y="11"/>
                  </a:lnTo>
                  <a:lnTo>
                    <a:pt x="1411" y="6"/>
                  </a:lnTo>
                  <a:lnTo>
                    <a:pt x="1495" y="3"/>
                  </a:lnTo>
                  <a:lnTo>
                    <a:pt x="1580" y="0"/>
                  </a:lnTo>
                  <a:lnTo>
                    <a:pt x="1666" y="0"/>
                  </a:lnTo>
                  <a:lnTo>
                    <a:pt x="1750" y="0"/>
                  </a:lnTo>
                  <a:lnTo>
                    <a:pt x="1832" y="3"/>
                  </a:lnTo>
                  <a:lnTo>
                    <a:pt x="1914" y="6"/>
                  </a:lnTo>
                  <a:lnTo>
                    <a:pt x="1995" y="11"/>
                  </a:lnTo>
                  <a:lnTo>
                    <a:pt x="2075" y="17"/>
                  </a:lnTo>
                  <a:lnTo>
                    <a:pt x="2152" y="26"/>
                  </a:lnTo>
                  <a:lnTo>
                    <a:pt x="2229" y="35"/>
                  </a:lnTo>
                  <a:lnTo>
                    <a:pt x="2303" y="45"/>
                  </a:lnTo>
                  <a:lnTo>
                    <a:pt x="2376" y="57"/>
                  </a:lnTo>
                  <a:lnTo>
                    <a:pt x="2447" y="70"/>
                  </a:lnTo>
                  <a:lnTo>
                    <a:pt x="2517" y="84"/>
                  </a:lnTo>
                  <a:lnTo>
                    <a:pt x="2583" y="99"/>
                  </a:lnTo>
                  <a:lnTo>
                    <a:pt x="2647" y="115"/>
                  </a:lnTo>
                  <a:lnTo>
                    <a:pt x="2710" y="132"/>
                  </a:lnTo>
                  <a:lnTo>
                    <a:pt x="2769" y="151"/>
                  </a:lnTo>
                  <a:lnTo>
                    <a:pt x="2827" y="170"/>
                  </a:lnTo>
                  <a:lnTo>
                    <a:pt x="2881" y="190"/>
                  </a:lnTo>
                  <a:lnTo>
                    <a:pt x="2934" y="211"/>
                  </a:lnTo>
                  <a:lnTo>
                    <a:pt x="2983" y="234"/>
                  </a:lnTo>
                  <a:lnTo>
                    <a:pt x="3028" y="257"/>
                  </a:lnTo>
                  <a:lnTo>
                    <a:pt x="3072" y="280"/>
                  </a:lnTo>
                  <a:lnTo>
                    <a:pt x="3111" y="304"/>
                  </a:lnTo>
                  <a:lnTo>
                    <a:pt x="3148" y="329"/>
                  </a:lnTo>
                  <a:lnTo>
                    <a:pt x="3181" y="355"/>
                  </a:lnTo>
                  <a:lnTo>
                    <a:pt x="3210" y="382"/>
                  </a:lnTo>
                  <a:lnTo>
                    <a:pt x="3236" y="409"/>
                  </a:lnTo>
                  <a:lnTo>
                    <a:pt x="3259" y="436"/>
                  </a:lnTo>
                  <a:lnTo>
                    <a:pt x="3278" y="465"/>
                  </a:lnTo>
                  <a:lnTo>
                    <a:pt x="3292" y="493"/>
                  </a:lnTo>
                  <a:lnTo>
                    <a:pt x="3303" y="522"/>
                  </a:lnTo>
                  <a:lnTo>
                    <a:pt x="3309" y="552"/>
                  </a:lnTo>
                  <a:lnTo>
                    <a:pt x="3311" y="582"/>
                  </a:lnTo>
                  <a:lnTo>
                    <a:pt x="3314" y="582"/>
                  </a:lnTo>
                  <a:lnTo>
                    <a:pt x="3314" y="653"/>
                  </a:lnTo>
                  <a:lnTo>
                    <a:pt x="3314" y="724"/>
                  </a:lnTo>
                  <a:lnTo>
                    <a:pt x="3314" y="795"/>
                  </a:lnTo>
                  <a:lnTo>
                    <a:pt x="3314" y="866"/>
                  </a:lnTo>
                  <a:lnTo>
                    <a:pt x="3313" y="938"/>
                  </a:lnTo>
                  <a:lnTo>
                    <a:pt x="3313" y="1008"/>
                  </a:lnTo>
                  <a:lnTo>
                    <a:pt x="3313" y="1080"/>
                  </a:lnTo>
                  <a:lnTo>
                    <a:pt x="3313" y="1150"/>
                  </a:lnTo>
                  <a:lnTo>
                    <a:pt x="3312" y="1222"/>
                  </a:lnTo>
                  <a:lnTo>
                    <a:pt x="3312" y="1292"/>
                  </a:lnTo>
                  <a:lnTo>
                    <a:pt x="3312" y="1364"/>
                  </a:lnTo>
                  <a:lnTo>
                    <a:pt x="3312" y="1434"/>
                  </a:lnTo>
                  <a:lnTo>
                    <a:pt x="3312" y="1506"/>
                  </a:lnTo>
                  <a:lnTo>
                    <a:pt x="3312" y="1576"/>
                  </a:lnTo>
                  <a:lnTo>
                    <a:pt x="3311" y="1647"/>
                  </a:lnTo>
                  <a:lnTo>
                    <a:pt x="3311" y="1718"/>
                  </a:lnTo>
                  <a:lnTo>
                    <a:pt x="3309" y="1746"/>
                  </a:lnTo>
                  <a:lnTo>
                    <a:pt x="3303" y="1774"/>
                  </a:lnTo>
                  <a:lnTo>
                    <a:pt x="3292" y="1801"/>
                  </a:lnTo>
                  <a:lnTo>
                    <a:pt x="3278" y="1828"/>
                  </a:lnTo>
                  <a:lnTo>
                    <a:pt x="3259" y="1855"/>
                  </a:lnTo>
                  <a:lnTo>
                    <a:pt x="3236" y="1882"/>
                  </a:lnTo>
                  <a:lnTo>
                    <a:pt x="3210" y="1908"/>
                  </a:lnTo>
                  <a:lnTo>
                    <a:pt x="3181" y="1933"/>
                  </a:lnTo>
                  <a:lnTo>
                    <a:pt x="3148" y="1958"/>
                  </a:lnTo>
                  <a:lnTo>
                    <a:pt x="3111" y="1982"/>
                  </a:lnTo>
                  <a:lnTo>
                    <a:pt x="3072" y="2005"/>
                  </a:lnTo>
                  <a:lnTo>
                    <a:pt x="3028" y="2028"/>
                  </a:lnTo>
                  <a:lnTo>
                    <a:pt x="2983" y="2051"/>
                  </a:lnTo>
                  <a:lnTo>
                    <a:pt x="2934" y="2072"/>
                  </a:lnTo>
                  <a:lnTo>
                    <a:pt x="2881" y="2093"/>
                  </a:lnTo>
                  <a:lnTo>
                    <a:pt x="2827" y="2112"/>
                  </a:lnTo>
                  <a:lnTo>
                    <a:pt x="2769" y="2131"/>
                  </a:lnTo>
                  <a:lnTo>
                    <a:pt x="2710" y="2150"/>
                  </a:lnTo>
                  <a:lnTo>
                    <a:pt x="2647" y="2166"/>
                  </a:lnTo>
                  <a:lnTo>
                    <a:pt x="2583" y="2182"/>
                  </a:lnTo>
                  <a:lnTo>
                    <a:pt x="2517" y="2197"/>
                  </a:lnTo>
                  <a:lnTo>
                    <a:pt x="2447" y="2211"/>
                  </a:lnTo>
                  <a:lnTo>
                    <a:pt x="2376" y="2223"/>
                  </a:lnTo>
                  <a:lnTo>
                    <a:pt x="2303" y="2236"/>
                  </a:lnTo>
                  <a:lnTo>
                    <a:pt x="2229" y="2246"/>
                  </a:lnTo>
                  <a:lnTo>
                    <a:pt x="2152" y="2254"/>
                  </a:lnTo>
                  <a:lnTo>
                    <a:pt x="2075" y="2263"/>
                  </a:lnTo>
                  <a:lnTo>
                    <a:pt x="1995" y="2269"/>
                  </a:lnTo>
                  <a:lnTo>
                    <a:pt x="1914" y="2274"/>
                  </a:lnTo>
                  <a:lnTo>
                    <a:pt x="1832" y="2278"/>
                  </a:lnTo>
                  <a:lnTo>
                    <a:pt x="1750" y="2280"/>
                  </a:lnTo>
                  <a:lnTo>
                    <a:pt x="1666" y="2280"/>
                  </a:lnTo>
                  <a:lnTo>
                    <a:pt x="1580" y="2280"/>
                  </a:lnTo>
                  <a:lnTo>
                    <a:pt x="1495" y="2278"/>
                  </a:lnTo>
                  <a:lnTo>
                    <a:pt x="1411" y="2274"/>
                  </a:lnTo>
                  <a:lnTo>
                    <a:pt x="1329" y="2269"/>
                  </a:lnTo>
                  <a:lnTo>
                    <a:pt x="1248" y="2263"/>
                  </a:lnTo>
                  <a:lnTo>
                    <a:pt x="1169" y="2254"/>
                  </a:lnTo>
                  <a:lnTo>
                    <a:pt x="1091" y="2246"/>
                  </a:lnTo>
                  <a:lnTo>
                    <a:pt x="1015" y="2236"/>
                  </a:lnTo>
                  <a:lnTo>
                    <a:pt x="942" y="2223"/>
                  </a:lnTo>
                  <a:lnTo>
                    <a:pt x="869" y="2211"/>
                  </a:lnTo>
                  <a:lnTo>
                    <a:pt x="800" y="2197"/>
                  </a:lnTo>
                  <a:lnTo>
                    <a:pt x="733" y="2182"/>
                  </a:lnTo>
                  <a:lnTo>
                    <a:pt x="668" y="2166"/>
                  </a:lnTo>
                  <a:lnTo>
                    <a:pt x="604" y="2150"/>
                  </a:lnTo>
                  <a:lnTo>
                    <a:pt x="544" y="2131"/>
                  </a:lnTo>
                  <a:lnTo>
                    <a:pt x="486" y="2112"/>
                  </a:lnTo>
                  <a:lnTo>
                    <a:pt x="432" y="2093"/>
                  </a:lnTo>
                  <a:lnTo>
                    <a:pt x="379" y="2072"/>
                  </a:lnTo>
                  <a:lnTo>
                    <a:pt x="329" y="2051"/>
                  </a:lnTo>
                  <a:lnTo>
                    <a:pt x="283" y="2028"/>
                  </a:lnTo>
                  <a:lnTo>
                    <a:pt x="240" y="2005"/>
                  </a:lnTo>
                  <a:lnTo>
                    <a:pt x="200" y="1982"/>
                  </a:lnTo>
                  <a:lnTo>
                    <a:pt x="163" y="1958"/>
                  </a:lnTo>
                  <a:lnTo>
                    <a:pt x="130" y="1933"/>
                  </a:lnTo>
                  <a:lnTo>
                    <a:pt x="100" y="1908"/>
                  </a:lnTo>
                  <a:lnTo>
                    <a:pt x="74" y="1882"/>
                  </a:lnTo>
                  <a:lnTo>
                    <a:pt x="52" y="1855"/>
                  </a:lnTo>
                  <a:lnTo>
                    <a:pt x="33" y="1828"/>
                  </a:lnTo>
                  <a:lnTo>
                    <a:pt x="18" y="1801"/>
                  </a:lnTo>
                  <a:lnTo>
                    <a:pt x="8" y="1774"/>
                  </a:lnTo>
                  <a:lnTo>
                    <a:pt x="2" y="1746"/>
                  </a:lnTo>
                  <a:lnTo>
                    <a:pt x="0" y="1718"/>
                  </a:lnTo>
                  <a:lnTo>
                    <a:pt x="0" y="1701"/>
                  </a:lnTo>
                  <a:lnTo>
                    <a:pt x="0" y="1683"/>
                  </a:lnTo>
                  <a:lnTo>
                    <a:pt x="0" y="1666"/>
                  </a:lnTo>
                  <a:lnTo>
                    <a:pt x="0" y="1650"/>
                  </a:lnTo>
                  <a:lnTo>
                    <a:pt x="0" y="582"/>
                  </a:lnTo>
                  <a:close/>
                </a:path>
              </a:pathLst>
            </a:custGeom>
            <a:solidFill>
              <a:srgbClr val="7FA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9" name="Freeform 185"/>
            <p:cNvSpPr>
              <a:spLocks/>
            </p:cNvSpPr>
            <p:nvPr/>
          </p:nvSpPr>
          <p:spPr bwMode="auto">
            <a:xfrm>
              <a:off x="3223" y="445"/>
              <a:ext cx="552" cy="283"/>
            </a:xfrm>
            <a:custGeom>
              <a:avLst/>
              <a:gdLst>
                <a:gd name="T0" fmla="*/ 3309 w 3314"/>
                <a:gd name="T1" fmla="*/ 1164 h 1698"/>
                <a:gd name="T2" fmla="*/ 3292 w 3314"/>
                <a:gd name="T3" fmla="*/ 1219 h 1698"/>
                <a:gd name="T4" fmla="*/ 3259 w 3314"/>
                <a:gd name="T5" fmla="*/ 1273 h 1698"/>
                <a:gd name="T6" fmla="*/ 3210 w 3314"/>
                <a:gd name="T7" fmla="*/ 1326 h 1698"/>
                <a:gd name="T8" fmla="*/ 3148 w 3314"/>
                <a:gd name="T9" fmla="*/ 1376 h 1698"/>
                <a:gd name="T10" fmla="*/ 3072 w 3314"/>
                <a:gd name="T11" fmla="*/ 1423 h 1698"/>
                <a:gd name="T12" fmla="*/ 2983 w 3314"/>
                <a:gd name="T13" fmla="*/ 1469 h 1698"/>
                <a:gd name="T14" fmla="*/ 2881 w 3314"/>
                <a:gd name="T15" fmla="*/ 1511 h 1698"/>
                <a:gd name="T16" fmla="*/ 2769 w 3314"/>
                <a:gd name="T17" fmla="*/ 1549 h 1698"/>
                <a:gd name="T18" fmla="*/ 2647 w 3314"/>
                <a:gd name="T19" fmla="*/ 1584 h 1698"/>
                <a:gd name="T20" fmla="*/ 2517 w 3314"/>
                <a:gd name="T21" fmla="*/ 1615 h 1698"/>
                <a:gd name="T22" fmla="*/ 2376 w 3314"/>
                <a:gd name="T23" fmla="*/ 1641 h 1698"/>
                <a:gd name="T24" fmla="*/ 2229 w 3314"/>
                <a:gd name="T25" fmla="*/ 1664 h 1698"/>
                <a:gd name="T26" fmla="*/ 2075 w 3314"/>
                <a:gd name="T27" fmla="*/ 1681 h 1698"/>
                <a:gd name="T28" fmla="*/ 1914 w 3314"/>
                <a:gd name="T29" fmla="*/ 1692 h 1698"/>
                <a:gd name="T30" fmla="*/ 1750 w 3314"/>
                <a:gd name="T31" fmla="*/ 1698 h 1698"/>
                <a:gd name="T32" fmla="*/ 1580 w 3314"/>
                <a:gd name="T33" fmla="*/ 1698 h 1698"/>
                <a:gd name="T34" fmla="*/ 1411 w 3314"/>
                <a:gd name="T35" fmla="*/ 1692 h 1698"/>
                <a:gd name="T36" fmla="*/ 1248 w 3314"/>
                <a:gd name="T37" fmla="*/ 1681 h 1698"/>
                <a:gd name="T38" fmla="*/ 1091 w 3314"/>
                <a:gd name="T39" fmla="*/ 1664 h 1698"/>
                <a:gd name="T40" fmla="*/ 942 w 3314"/>
                <a:gd name="T41" fmla="*/ 1641 h 1698"/>
                <a:gd name="T42" fmla="*/ 800 w 3314"/>
                <a:gd name="T43" fmla="*/ 1615 h 1698"/>
                <a:gd name="T44" fmla="*/ 668 w 3314"/>
                <a:gd name="T45" fmla="*/ 1584 h 1698"/>
                <a:gd name="T46" fmla="*/ 544 w 3314"/>
                <a:gd name="T47" fmla="*/ 1549 h 1698"/>
                <a:gd name="T48" fmla="*/ 432 w 3314"/>
                <a:gd name="T49" fmla="*/ 1511 h 1698"/>
                <a:gd name="T50" fmla="*/ 329 w 3314"/>
                <a:gd name="T51" fmla="*/ 1469 h 1698"/>
                <a:gd name="T52" fmla="*/ 240 w 3314"/>
                <a:gd name="T53" fmla="*/ 1423 h 1698"/>
                <a:gd name="T54" fmla="*/ 163 w 3314"/>
                <a:gd name="T55" fmla="*/ 1376 h 1698"/>
                <a:gd name="T56" fmla="*/ 100 w 3314"/>
                <a:gd name="T57" fmla="*/ 1326 h 1698"/>
                <a:gd name="T58" fmla="*/ 52 w 3314"/>
                <a:gd name="T59" fmla="*/ 1273 h 1698"/>
                <a:gd name="T60" fmla="*/ 18 w 3314"/>
                <a:gd name="T61" fmla="*/ 1219 h 1698"/>
                <a:gd name="T62" fmla="*/ 2 w 3314"/>
                <a:gd name="T63" fmla="*/ 1164 h 1698"/>
                <a:gd name="T64" fmla="*/ 0 w 3314"/>
                <a:gd name="T65" fmla="*/ 1119 h 1698"/>
                <a:gd name="T66" fmla="*/ 0 w 3314"/>
                <a:gd name="T67" fmla="*/ 1084 h 1698"/>
                <a:gd name="T68" fmla="*/ 0 w 3314"/>
                <a:gd name="T69" fmla="*/ 0 h 1698"/>
                <a:gd name="T70" fmla="*/ 3314 w 3314"/>
                <a:gd name="T71" fmla="*/ 71 h 1698"/>
                <a:gd name="T72" fmla="*/ 3314 w 3314"/>
                <a:gd name="T73" fmla="*/ 213 h 1698"/>
                <a:gd name="T74" fmla="*/ 3313 w 3314"/>
                <a:gd name="T75" fmla="*/ 356 h 1698"/>
                <a:gd name="T76" fmla="*/ 3313 w 3314"/>
                <a:gd name="T77" fmla="*/ 498 h 1698"/>
                <a:gd name="T78" fmla="*/ 3312 w 3314"/>
                <a:gd name="T79" fmla="*/ 640 h 1698"/>
                <a:gd name="T80" fmla="*/ 3312 w 3314"/>
                <a:gd name="T81" fmla="*/ 782 h 1698"/>
                <a:gd name="T82" fmla="*/ 3312 w 3314"/>
                <a:gd name="T83" fmla="*/ 924 h 1698"/>
                <a:gd name="T84" fmla="*/ 3311 w 3314"/>
                <a:gd name="T85" fmla="*/ 1065 h 1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314" h="1698">
                  <a:moveTo>
                    <a:pt x="3311" y="1136"/>
                  </a:moveTo>
                  <a:lnTo>
                    <a:pt x="3309" y="1164"/>
                  </a:lnTo>
                  <a:lnTo>
                    <a:pt x="3303" y="1192"/>
                  </a:lnTo>
                  <a:lnTo>
                    <a:pt x="3292" y="1219"/>
                  </a:lnTo>
                  <a:lnTo>
                    <a:pt x="3278" y="1246"/>
                  </a:lnTo>
                  <a:lnTo>
                    <a:pt x="3259" y="1273"/>
                  </a:lnTo>
                  <a:lnTo>
                    <a:pt x="3236" y="1300"/>
                  </a:lnTo>
                  <a:lnTo>
                    <a:pt x="3210" y="1326"/>
                  </a:lnTo>
                  <a:lnTo>
                    <a:pt x="3181" y="1351"/>
                  </a:lnTo>
                  <a:lnTo>
                    <a:pt x="3148" y="1376"/>
                  </a:lnTo>
                  <a:lnTo>
                    <a:pt x="3111" y="1400"/>
                  </a:lnTo>
                  <a:lnTo>
                    <a:pt x="3072" y="1423"/>
                  </a:lnTo>
                  <a:lnTo>
                    <a:pt x="3028" y="1446"/>
                  </a:lnTo>
                  <a:lnTo>
                    <a:pt x="2983" y="1469"/>
                  </a:lnTo>
                  <a:lnTo>
                    <a:pt x="2934" y="1490"/>
                  </a:lnTo>
                  <a:lnTo>
                    <a:pt x="2881" y="1511"/>
                  </a:lnTo>
                  <a:lnTo>
                    <a:pt x="2827" y="1530"/>
                  </a:lnTo>
                  <a:lnTo>
                    <a:pt x="2769" y="1549"/>
                  </a:lnTo>
                  <a:lnTo>
                    <a:pt x="2710" y="1568"/>
                  </a:lnTo>
                  <a:lnTo>
                    <a:pt x="2647" y="1584"/>
                  </a:lnTo>
                  <a:lnTo>
                    <a:pt x="2583" y="1600"/>
                  </a:lnTo>
                  <a:lnTo>
                    <a:pt x="2517" y="1615"/>
                  </a:lnTo>
                  <a:lnTo>
                    <a:pt x="2447" y="1629"/>
                  </a:lnTo>
                  <a:lnTo>
                    <a:pt x="2376" y="1641"/>
                  </a:lnTo>
                  <a:lnTo>
                    <a:pt x="2303" y="1654"/>
                  </a:lnTo>
                  <a:lnTo>
                    <a:pt x="2229" y="1664"/>
                  </a:lnTo>
                  <a:lnTo>
                    <a:pt x="2152" y="1672"/>
                  </a:lnTo>
                  <a:lnTo>
                    <a:pt x="2075" y="1681"/>
                  </a:lnTo>
                  <a:lnTo>
                    <a:pt x="1995" y="1687"/>
                  </a:lnTo>
                  <a:lnTo>
                    <a:pt x="1914" y="1692"/>
                  </a:lnTo>
                  <a:lnTo>
                    <a:pt x="1832" y="1696"/>
                  </a:lnTo>
                  <a:lnTo>
                    <a:pt x="1750" y="1698"/>
                  </a:lnTo>
                  <a:lnTo>
                    <a:pt x="1666" y="1698"/>
                  </a:lnTo>
                  <a:lnTo>
                    <a:pt x="1580" y="1698"/>
                  </a:lnTo>
                  <a:lnTo>
                    <a:pt x="1495" y="1696"/>
                  </a:lnTo>
                  <a:lnTo>
                    <a:pt x="1411" y="1692"/>
                  </a:lnTo>
                  <a:lnTo>
                    <a:pt x="1329" y="1687"/>
                  </a:lnTo>
                  <a:lnTo>
                    <a:pt x="1248" y="1681"/>
                  </a:lnTo>
                  <a:lnTo>
                    <a:pt x="1169" y="1672"/>
                  </a:lnTo>
                  <a:lnTo>
                    <a:pt x="1091" y="1664"/>
                  </a:lnTo>
                  <a:lnTo>
                    <a:pt x="1015" y="1654"/>
                  </a:lnTo>
                  <a:lnTo>
                    <a:pt x="942" y="1641"/>
                  </a:lnTo>
                  <a:lnTo>
                    <a:pt x="869" y="1629"/>
                  </a:lnTo>
                  <a:lnTo>
                    <a:pt x="800" y="1615"/>
                  </a:lnTo>
                  <a:lnTo>
                    <a:pt x="733" y="1600"/>
                  </a:lnTo>
                  <a:lnTo>
                    <a:pt x="668" y="1584"/>
                  </a:lnTo>
                  <a:lnTo>
                    <a:pt x="604" y="1568"/>
                  </a:lnTo>
                  <a:lnTo>
                    <a:pt x="544" y="1549"/>
                  </a:lnTo>
                  <a:lnTo>
                    <a:pt x="486" y="1530"/>
                  </a:lnTo>
                  <a:lnTo>
                    <a:pt x="432" y="1511"/>
                  </a:lnTo>
                  <a:lnTo>
                    <a:pt x="379" y="1490"/>
                  </a:lnTo>
                  <a:lnTo>
                    <a:pt x="329" y="1469"/>
                  </a:lnTo>
                  <a:lnTo>
                    <a:pt x="283" y="1446"/>
                  </a:lnTo>
                  <a:lnTo>
                    <a:pt x="240" y="1423"/>
                  </a:lnTo>
                  <a:lnTo>
                    <a:pt x="200" y="1400"/>
                  </a:lnTo>
                  <a:lnTo>
                    <a:pt x="163" y="1376"/>
                  </a:lnTo>
                  <a:lnTo>
                    <a:pt x="130" y="1351"/>
                  </a:lnTo>
                  <a:lnTo>
                    <a:pt x="100" y="1326"/>
                  </a:lnTo>
                  <a:lnTo>
                    <a:pt x="74" y="1300"/>
                  </a:lnTo>
                  <a:lnTo>
                    <a:pt x="52" y="1273"/>
                  </a:lnTo>
                  <a:lnTo>
                    <a:pt x="33" y="1246"/>
                  </a:lnTo>
                  <a:lnTo>
                    <a:pt x="18" y="1219"/>
                  </a:lnTo>
                  <a:lnTo>
                    <a:pt x="8" y="1192"/>
                  </a:lnTo>
                  <a:lnTo>
                    <a:pt x="2" y="1164"/>
                  </a:lnTo>
                  <a:lnTo>
                    <a:pt x="0" y="1136"/>
                  </a:lnTo>
                  <a:lnTo>
                    <a:pt x="0" y="1119"/>
                  </a:lnTo>
                  <a:lnTo>
                    <a:pt x="0" y="1101"/>
                  </a:lnTo>
                  <a:lnTo>
                    <a:pt x="0" y="1084"/>
                  </a:lnTo>
                  <a:lnTo>
                    <a:pt x="0" y="1068"/>
                  </a:lnTo>
                  <a:lnTo>
                    <a:pt x="0" y="0"/>
                  </a:lnTo>
                  <a:lnTo>
                    <a:pt x="3314" y="0"/>
                  </a:lnTo>
                  <a:lnTo>
                    <a:pt x="3314" y="71"/>
                  </a:lnTo>
                  <a:lnTo>
                    <a:pt x="3314" y="142"/>
                  </a:lnTo>
                  <a:lnTo>
                    <a:pt x="3314" y="213"/>
                  </a:lnTo>
                  <a:lnTo>
                    <a:pt x="3314" y="284"/>
                  </a:lnTo>
                  <a:lnTo>
                    <a:pt x="3313" y="356"/>
                  </a:lnTo>
                  <a:lnTo>
                    <a:pt x="3313" y="426"/>
                  </a:lnTo>
                  <a:lnTo>
                    <a:pt x="3313" y="498"/>
                  </a:lnTo>
                  <a:lnTo>
                    <a:pt x="3313" y="568"/>
                  </a:lnTo>
                  <a:lnTo>
                    <a:pt x="3312" y="640"/>
                  </a:lnTo>
                  <a:lnTo>
                    <a:pt x="3312" y="710"/>
                  </a:lnTo>
                  <a:lnTo>
                    <a:pt x="3312" y="782"/>
                  </a:lnTo>
                  <a:lnTo>
                    <a:pt x="3312" y="852"/>
                  </a:lnTo>
                  <a:lnTo>
                    <a:pt x="3312" y="924"/>
                  </a:lnTo>
                  <a:lnTo>
                    <a:pt x="3312" y="994"/>
                  </a:lnTo>
                  <a:lnTo>
                    <a:pt x="3311" y="1065"/>
                  </a:lnTo>
                  <a:lnTo>
                    <a:pt x="3311" y="1136"/>
                  </a:lnTo>
                  <a:close/>
                </a:path>
              </a:pathLst>
            </a:custGeom>
            <a:solidFill>
              <a:srgbClr val="4D72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0" name="Freeform 186"/>
            <p:cNvSpPr>
              <a:spLocks/>
            </p:cNvSpPr>
            <p:nvPr/>
          </p:nvSpPr>
          <p:spPr bwMode="auto">
            <a:xfrm>
              <a:off x="3223" y="348"/>
              <a:ext cx="551" cy="191"/>
            </a:xfrm>
            <a:custGeom>
              <a:avLst/>
              <a:gdLst>
                <a:gd name="T0" fmla="*/ 3303 w 3311"/>
                <a:gd name="T1" fmla="*/ 638 h 1145"/>
                <a:gd name="T2" fmla="*/ 3259 w 3311"/>
                <a:gd name="T3" fmla="*/ 720 h 1145"/>
                <a:gd name="T4" fmla="*/ 3181 w 3311"/>
                <a:gd name="T5" fmla="*/ 797 h 1145"/>
                <a:gd name="T6" fmla="*/ 3072 w 3311"/>
                <a:gd name="T7" fmla="*/ 869 h 1145"/>
                <a:gd name="T8" fmla="*/ 2934 w 3311"/>
                <a:gd name="T9" fmla="*/ 936 h 1145"/>
                <a:gd name="T10" fmla="*/ 2769 w 3311"/>
                <a:gd name="T11" fmla="*/ 995 h 1145"/>
                <a:gd name="T12" fmla="*/ 2583 w 3311"/>
                <a:gd name="T13" fmla="*/ 1047 h 1145"/>
                <a:gd name="T14" fmla="*/ 2376 w 3311"/>
                <a:gd name="T15" fmla="*/ 1088 h 1145"/>
                <a:gd name="T16" fmla="*/ 2152 w 3311"/>
                <a:gd name="T17" fmla="*/ 1118 h 1145"/>
                <a:gd name="T18" fmla="*/ 1914 w 3311"/>
                <a:gd name="T19" fmla="*/ 1138 h 1145"/>
                <a:gd name="T20" fmla="*/ 1666 w 3311"/>
                <a:gd name="T21" fmla="*/ 1145 h 1145"/>
                <a:gd name="T22" fmla="*/ 1411 w 3311"/>
                <a:gd name="T23" fmla="*/ 1138 h 1145"/>
                <a:gd name="T24" fmla="*/ 1169 w 3311"/>
                <a:gd name="T25" fmla="*/ 1118 h 1145"/>
                <a:gd name="T26" fmla="*/ 942 w 3311"/>
                <a:gd name="T27" fmla="*/ 1088 h 1145"/>
                <a:gd name="T28" fmla="*/ 733 w 3311"/>
                <a:gd name="T29" fmla="*/ 1047 h 1145"/>
                <a:gd name="T30" fmla="*/ 544 w 3311"/>
                <a:gd name="T31" fmla="*/ 995 h 1145"/>
                <a:gd name="T32" fmla="*/ 379 w 3311"/>
                <a:gd name="T33" fmla="*/ 936 h 1145"/>
                <a:gd name="T34" fmla="*/ 240 w 3311"/>
                <a:gd name="T35" fmla="*/ 869 h 1145"/>
                <a:gd name="T36" fmla="*/ 130 w 3311"/>
                <a:gd name="T37" fmla="*/ 797 h 1145"/>
                <a:gd name="T38" fmla="*/ 52 w 3311"/>
                <a:gd name="T39" fmla="*/ 720 h 1145"/>
                <a:gd name="T40" fmla="*/ 8 w 3311"/>
                <a:gd name="T41" fmla="*/ 638 h 1145"/>
                <a:gd name="T42" fmla="*/ 2 w 3311"/>
                <a:gd name="T43" fmla="*/ 552 h 1145"/>
                <a:gd name="T44" fmla="*/ 33 w 3311"/>
                <a:gd name="T45" fmla="*/ 465 h 1145"/>
                <a:gd name="T46" fmla="*/ 100 w 3311"/>
                <a:gd name="T47" fmla="*/ 382 h 1145"/>
                <a:gd name="T48" fmla="*/ 200 w 3311"/>
                <a:gd name="T49" fmla="*/ 304 h 1145"/>
                <a:gd name="T50" fmla="*/ 329 w 3311"/>
                <a:gd name="T51" fmla="*/ 234 h 1145"/>
                <a:gd name="T52" fmla="*/ 486 w 3311"/>
                <a:gd name="T53" fmla="*/ 170 h 1145"/>
                <a:gd name="T54" fmla="*/ 668 w 3311"/>
                <a:gd name="T55" fmla="*/ 115 h 1145"/>
                <a:gd name="T56" fmla="*/ 869 w 3311"/>
                <a:gd name="T57" fmla="*/ 70 h 1145"/>
                <a:gd name="T58" fmla="*/ 1091 w 3311"/>
                <a:gd name="T59" fmla="*/ 35 h 1145"/>
                <a:gd name="T60" fmla="*/ 1329 w 3311"/>
                <a:gd name="T61" fmla="*/ 11 h 1145"/>
                <a:gd name="T62" fmla="*/ 1580 w 3311"/>
                <a:gd name="T63" fmla="*/ 0 h 1145"/>
                <a:gd name="T64" fmla="*/ 1832 w 3311"/>
                <a:gd name="T65" fmla="*/ 3 h 1145"/>
                <a:gd name="T66" fmla="*/ 2075 w 3311"/>
                <a:gd name="T67" fmla="*/ 17 h 1145"/>
                <a:gd name="T68" fmla="*/ 2303 w 3311"/>
                <a:gd name="T69" fmla="*/ 45 h 1145"/>
                <a:gd name="T70" fmla="*/ 2517 w 3311"/>
                <a:gd name="T71" fmla="*/ 84 h 1145"/>
                <a:gd name="T72" fmla="*/ 2710 w 3311"/>
                <a:gd name="T73" fmla="*/ 132 h 1145"/>
                <a:gd name="T74" fmla="*/ 2881 w 3311"/>
                <a:gd name="T75" fmla="*/ 190 h 1145"/>
                <a:gd name="T76" fmla="*/ 3028 w 3311"/>
                <a:gd name="T77" fmla="*/ 257 h 1145"/>
                <a:gd name="T78" fmla="*/ 3148 w 3311"/>
                <a:gd name="T79" fmla="*/ 329 h 1145"/>
                <a:gd name="T80" fmla="*/ 3236 w 3311"/>
                <a:gd name="T81" fmla="*/ 409 h 1145"/>
                <a:gd name="T82" fmla="*/ 3292 w 3311"/>
                <a:gd name="T83" fmla="*/ 493 h 1145"/>
                <a:gd name="T84" fmla="*/ 3311 w 3311"/>
                <a:gd name="T85" fmla="*/ 582 h 1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311" h="1145">
                  <a:moveTo>
                    <a:pt x="3311" y="582"/>
                  </a:moveTo>
                  <a:lnTo>
                    <a:pt x="3309" y="610"/>
                  </a:lnTo>
                  <a:lnTo>
                    <a:pt x="3303" y="638"/>
                  </a:lnTo>
                  <a:lnTo>
                    <a:pt x="3292" y="665"/>
                  </a:lnTo>
                  <a:lnTo>
                    <a:pt x="3278" y="693"/>
                  </a:lnTo>
                  <a:lnTo>
                    <a:pt x="3259" y="720"/>
                  </a:lnTo>
                  <a:lnTo>
                    <a:pt x="3236" y="746"/>
                  </a:lnTo>
                  <a:lnTo>
                    <a:pt x="3210" y="772"/>
                  </a:lnTo>
                  <a:lnTo>
                    <a:pt x="3181" y="797"/>
                  </a:lnTo>
                  <a:lnTo>
                    <a:pt x="3148" y="822"/>
                  </a:lnTo>
                  <a:lnTo>
                    <a:pt x="3111" y="847"/>
                  </a:lnTo>
                  <a:lnTo>
                    <a:pt x="3072" y="869"/>
                  </a:lnTo>
                  <a:lnTo>
                    <a:pt x="3028" y="892"/>
                  </a:lnTo>
                  <a:lnTo>
                    <a:pt x="2983" y="915"/>
                  </a:lnTo>
                  <a:lnTo>
                    <a:pt x="2934" y="936"/>
                  </a:lnTo>
                  <a:lnTo>
                    <a:pt x="2881" y="956"/>
                  </a:lnTo>
                  <a:lnTo>
                    <a:pt x="2827" y="976"/>
                  </a:lnTo>
                  <a:lnTo>
                    <a:pt x="2769" y="995"/>
                  </a:lnTo>
                  <a:lnTo>
                    <a:pt x="2710" y="1013"/>
                  </a:lnTo>
                  <a:lnTo>
                    <a:pt x="2647" y="1030"/>
                  </a:lnTo>
                  <a:lnTo>
                    <a:pt x="2583" y="1047"/>
                  </a:lnTo>
                  <a:lnTo>
                    <a:pt x="2517" y="1061"/>
                  </a:lnTo>
                  <a:lnTo>
                    <a:pt x="2447" y="1075"/>
                  </a:lnTo>
                  <a:lnTo>
                    <a:pt x="2376" y="1088"/>
                  </a:lnTo>
                  <a:lnTo>
                    <a:pt x="2303" y="1099"/>
                  </a:lnTo>
                  <a:lnTo>
                    <a:pt x="2229" y="1110"/>
                  </a:lnTo>
                  <a:lnTo>
                    <a:pt x="2152" y="1118"/>
                  </a:lnTo>
                  <a:lnTo>
                    <a:pt x="2075" y="1126"/>
                  </a:lnTo>
                  <a:lnTo>
                    <a:pt x="1995" y="1133"/>
                  </a:lnTo>
                  <a:lnTo>
                    <a:pt x="1914" y="1138"/>
                  </a:lnTo>
                  <a:lnTo>
                    <a:pt x="1832" y="1142"/>
                  </a:lnTo>
                  <a:lnTo>
                    <a:pt x="1750" y="1144"/>
                  </a:lnTo>
                  <a:lnTo>
                    <a:pt x="1666" y="1145"/>
                  </a:lnTo>
                  <a:lnTo>
                    <a:pt x="1580" y="1144"/>
                  </a:lnTo>
                  <a:lnTo>
                    <a:pt x="1495" y="1142"/>
                  </a:lnTo>
                  <a:lnTo>
                    <a:pt x="1411" y="1138"/>
                  </a:lnTo>
                  <a:lnTo>
                    <a:pt x="1329" y="1133"/>
                  </a:lnTo>
                  <a:lnTo>
                    <a:pt x="1248" y="1126"/>
                  </a:lnTo>
                  <a:lnTo>
                    <a:pt x="1169" y="1118"/>
                  </a:lnTo>
                  <a:lnTo>
                    <a:pt x="1091" y="1110"/>
                  </a:lnTo>
                  <a:lnTo>
                    <a:pt x="1015" y="1099"/>
                  </a:lnTo>
                  <a:lnTo>
                    <a:pt x="942" y="1088"/>
                  </a:lnTo>
                  <a:lnTo>
                    <a:pt x="869" y="1075"/>
                  </a:lnTo>
                  <a:lnTo>
                    <a:pt x="800" y="1061"/>
                  </a:lnTo>
                  <a:lnTo>
                    <a:pt x="733" y="1047"/>
                  </a:lnTo>
                  <a:lnTo>
                    <a:pt x="668" y="1030"/>
                  </a:lnTo>
                  <a:lnTo>
                    <a:pt x="604" y="1013"/>
                  </a:lnTo>
                  <a:lnTo>
                    <a:pt x="544" y="995"/>
                  </a:lnTo>
                  <a:lnTo>
                    <a:pt x="486" y="976"/>
                  </a:lnTo>
                  <a:lnTo>
                    <a:pt x="432" y="956"/>
                  </a:lnTo>
                  <a:lnTo>
                    <a:pt x="379" y="936"/>
                  </a:lnTo>
                  <a:lnTo>
                    <a:pt x="329" y="915"/>
                  </a:lnTo>
                  <a:lnTo>
                    <a:pt x="283" y="892"/>
                  </a:lnTo>
                  <a:lnTo>
                    <a:pt x="240" y="869"/>
                  </a:lnTo>
                  <a:lnTo>
                    <a:pt x="200" y="847"/>
                  </a:lnTo>
                  <a:lnTo>
                    <a:pt x="163" y="822"/>
                  </a:lnTo>
                  <a:lnTo>
                    <a:pt x="130" y="797"/>
                  </a:lnTo>
                  <a:lnTo>
                    <a:pt x="100" y="772"/>
                  </a:lnTo>
                  <a:lnTo>
                    <a:pt x="74" y="746"/>
                  </a:lnTo>
                  <a:lnTo>
                    <a:pt x="52" y="720"/>
                  </a:lnTo>
                  <a:lnTo>
                    <a:pt x="33" y="693"/>
                  </a:lnTo>
                  <a:lnTo>
                    <a:pt x="18" y="665"/>
                  </a:lnTo>
                  <a:lnTo>
                    <a:pt x="8" y="638"/>
                  </a:lnTo>
                  <a:lnTo>
                    <a:pt x="2" y="610"/>
                  </a:lnTo>
                  <a:lnTo>
                    <a:pt x="0" y="582"/>
                  </a:lnTo>
                  <a:lnTo>
                    <a:pt x="2" y="552"/>
                  </a:lnTo>
                  <a:lnTo>
                    <a:pt x="8" y="522"/>
                  </a:lnTo>
                  <a:lnTo>
                    <a:pt x="18" y="493"/>
                  </a:lnTo>
                  <a:lnTo>
                    <a:pt x="33" y="465"/>
                  </a:lnTo>
                  <a:lnTo>
                    <a:pt x="52" y="436"/>
                  </a:lnTo>
                  <a:lnTo>
                    <a:pt x="74" y="409"/>
                  </a:lnTo>
                  <a:lnTo>
                    <a:pt x="100" y="382"/>
                  </a:lnTo>
                  <a:lnTo>
                    <a:pt x="130" y="355"/>
                  </a:lnTo>
                  <a:lnTo>
                    <a:pt x="163" y="329"/>
                  </a:lnTo>
                  <a:lnTo>
                    <a:pt x="200" y="304"/>
                  </a:lnTo>
                  <a:lnTo>
                    <a:pt x="240" y="280"/>
                  </a:lnTo>
                  <a:lnTo>
                    <a:pt x="283" y="257"/>
                  </a:lnTo>
                  <a:lnTo>
                    <a:pt x="329" y="234"/>
                  </a:lnTo>
                  <a:lnTo>
                    <a:pt x="379" y="211"/>
                  </a:lnTo>
                  <a:lnTo>
                    <a:pt x="432" y="190"/>
                  </a:lnTo>
                  <a:lnTo>
                    <a:pt x="486" y="170"/>
                  </a:lnTo>
                  <a:lnTo>
                    <a:pt x="544" y="151"/>
                  </a:lnTo>
                  <a:lnTo>
                    <a:pt x="604" y="132"/>
                  </a:lnTo>
                  <a:lnTo>
                    <a:pt x="668" y="115"/>
                  </a:lnTo>
                  <a:lnTo>
                    <a:pt x="733" y="99"/>
                  </a:lnTo>
                  <a:lnTo>
                    <a:pt x="800" y="84"/>
                  </a:lnTo>
                  <a:lnTo>
                    <a:pt x="869" y="70"/>
                  </a:lnTo>
                  <a:lnTo>
                    <a:pt x="942" y="57"/>
                  </a:lnTo>
                  <a:lnTo>
                    <a:pt x="1015" y="45"/>
                  </a:lnTo>
                  <a:lnTo>
                    <a:pt x="1091" y="35"/>
                  </a:lnTo>
                  <a:lnTo>
                    <a:pt x="1169" y="26"/>
                  </a:lnTo>
                  <a:lnTo>
                    <a:pt x="1248" y="17"/>
                  </a:lnTo>
                  <a:lnTo>
                    <a:pt x="1329" y="11"/>
                  </a:lnTo>
                  <a:lnTo>
                    <a:pt x="1411" y="6"/>
                  </a:lnTo>
                  <a:lnTo>
                    <a:pt x="1495" y="3"/>
                  </a:lnTo>
                  <a:lnTo>
                    <a:pt x="1580" y="0"/>
                  </a:lnTo>
                  <a:lnTo>
                    <a:pt x="1666" y="0"/>
                  </a:lnTo>
                  <a:lnTo>
                    <a:pt x="1750" y="0"/>
                  </a:lnTo>
                  <a:lnTo>
                    <a:pt x="1832" y="3"/>
                  </a:lnTo>
                  <a:lnTo>
                    <a:pt x="1914" y="6"/>
                  </a:lnTo>
                  <a:lnTo>
                    <a:pt x="1995" y="11"/>
                  </a:lnTo>
                  <a:lnTo>
                    <a:pt x="2075" y="17"/>
                  </a:lnTo>
                  <a:lnTo>
                    <a:pt x="2152" y="26"/>
                  </a:lnTo>
                  <a:lnTo>
                    <a:pt x="2229" y="35"/>
                  </a:lnTo>
                  <a:lnTo>
                    <a:pt x="2303" y="45"/>
                  </a:lnTo>
                  <a:lnTo>
                    <a:pt x="2376" y="57"/>
                  </a:lnTo>
                  <a:lnTo>
                    <a:pt x="2447" y="70"/>
                  </a:lnTo>
                  <a:lnTo>
                    <a:pt x="2517" y="84"/>
                  </a:lnTo>
                  <a:lnTo>
                    <a:pt x="2583" y="99"/>
                  </a:lnTo>
                  <a:lnTo>
                    <a:pt x="2647" y="115"/>
                  </a:lnTo>
                  <a:lnTo>
                    <a:pt x="2710" y="132"/>
                  </a:lnTo>
                  <a:lnTo>
                    <a:pt x="2769" y="151"/>
                  </a:lnTo>
                  <a:lnTo>
                    <a:pt x="2827" y="170"/>
                  </a:lnTo>
                  <a:lnTo>
                    <a:pt x="2881" y="190"/>
                  </a:lnTo>
                  <a:lnTo>
                    <a:pt x="2934" y="211"/>
                  </a:lnTo>
                  <a:lnTo>
                    <a:pt x="2983" y="234"/>
                  </a:lnTo>
                  <a:lnTo>
                    <a:pt x="3028" y="257"/>
                  </a:lnTo>
                  <a:lnTo>
                    <a:pt x="3072" y="280"/>
                  </a:lnTo>
                  <a:lnTo>
                    <a:pt x="3111" y="304"/>
                  </a:lnTo>
                  <a:lnTo>
                    <a:pt x="3148" y="329"/>
                  </a:lnTo>
                  <a:lnTo>
                    <a:pt x="3181" y="355"/>
                  </a:lnTo>
                  <a:lnTo>
                    <a:pt x="3210" y="382"/>
                  </a:lnTo>
                  <a:lnTo>
                    <a:pt x="3236" y="409"/>
                  </a:lnTo>
                  <a:lnTo>
                    <a:pt x="3259" y="436"/>
                  </a:lnTo>
                  <a:lnTo>
                    <a:pt x="3278" y="465"/>
                  </a:lnTo>
                  <a:lnTo>
                    <a:pt x="3292" y="493"/>
                  </a:lnTo>
                  <a:lnTo>
                    <a:pt x="3303" y="522"/>
                  </a:lnTo>
                  <a:lnTo>
                    <a:pt x="3309" y="552"/>
                  </a:lnTo>
                  <a:lnTo>
                    <a:pt x="3311" y="582"/>
                  </a:lnTo>
                  <a:close/>
                </a:path>
              </a:pathLst>
            </a:custGeom>
            <a:solidFill>
              <a:srgbClr val="7FA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1" name="Freeform 187"/>
            <p:cNvSpPr>
              <a:spLocks noEditPoints="1"/>
            </p:cNvSpPr>
            <p:nvPr/>
          </p:nvSpPr>
          <p:spPr bwMode="auto">
            <a:xfrm>
              <a:off x="3356" y="382"/>
              <a:ext cx="335" cy="115"/>
            </a:xfrm>
            <a:custGeom>
              <a:avLst/>
              <a:gdLst>
                <a:gd name="T0" fmla="*/ 0 w 2009"/>
                <a:gd name="T1" fmla="*/ 343 h 686"/>
                <a:gd name="T2" fmla="*/ 1004 w 2009"/>
                <a:gd name="T3" fmla="*/ 0 h 686"/>
                <a:gd name="T4" fmla="*/ 2009 w 2009"/>
                <a:gd name="T5" fmla="*/ 343 h 686"/>
                <a:gd name="T6" fmla="*/ 1004 w 2009"/>
                <a:gd name="T7" fmla="*/ 686 h 686"/>
                <a:gd name="T8" fmla="*/ 0 w 2009"/>
                <a:gd name="T9" fmla="*/ 343 h 686"/>
                <a:gd name="T10" fmla="*/ 379 w 2009"/>
                <a:gd name="T11" fmla="*/ 310 h 686"/>
                <a:gd name="T12" fmla="*/ 1629 w 2009"/>
                <a:gd name="T13" fmla="*/ 310 h 686"/>
                <a:gd name="T14" fmla="*/ 1004 w 2009"/>
                <a:gd name="T15" fmla="*/ 96 h 686"/>
                <a:gd name="T16" fmla="*/ 379 w 2009"/>
                <a:gd name="T17" fmla="*/ 310 h 686"/>
                <a:gd name="T18" fmla="*/ 1612 w 2009"/>
                <a:gd name="T19" fmla="*/ 382 h 686"/>
                <a:gd name="T20" fmla="*/ 396 w 2009"/>
                <a:gd name="T21" fmla="*/ 382 h 686"/>
                <a:gd name="T22" fmla="*/ 1004 w 2009"/>
                <a:gd name="T23" fmla="*/ 590 h 686"/>
                <a:gd name="T24" fmla="*/ 1612 w 2009"/>
                <a:gd name="T25" fmla="*/ 382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09" h="686">
                  <a:moveTo>
                    <a:pt x="0" y="343"/>
                  </a:moveTo>
                  <a:lnTo>
                    <a:pt x="1004" y="0"/>
                  </a:lnTo>
                  <a:lnTo>
                    <a:pt x="2009" y="343"/>
                  </a:lnTo>
                  <a:lnTo>
                    <a:pt x="1004" y="686"/>
                  </a:lnTo>
                  <a:lnTo>
                    <a:pt x="0" y="343"/>
                  </a:lnTo>
                  <a:close/>
                  <a:moveTo>
                    <a:pt x="379" y="310"/>
                  </a:moveTo>
                  <a:lnTo>
                    <a:pt x="1629" y="310"/>
                  </a:lnTo>
                  <a:lnTo>
                    <a:pt x="1004" y="96"/>
                  </a:lnTo>
                  <a:lnTo>
                    <a:pt x="379" y="310"/>
                  </a:lnTo>
                  <a:close/>
                  <a:moveTo>
                    <a:pt x="1612" y="382"/>
                  </a:moveTo>
                  <a:lnTo>
                    <a:pt x="396" y="382"/>
                  </a:lnTo>
                  <a:lnTo>
                    <a:pt x="1004" y="590"/>
                  </a:lnTo>
                  <a:lnTo>
                    <a:pt x="1612" y="382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2" name="Freeform 188"/>
            <p:cNvSpPr>
              <a:spLocks noEditPoints="1"/>
            </p:cNvSpPr>
            <p:nvPr/>
          </p:nvSpPr>
          <p:spPr bwMode="auto">
            <a:xfrm>
              <a:off x="3340" y="378"/>
              <a:ext cx="335" cy="115"/>
            </a:xfrm>
            <a:custGeom>
              <a:avLst/>
              <a:gdLst>
                <a:gd name="T0" fmla="*/ 0 w 2008"/>
                <a:gd name="T1" fmla="*/ 343 h 686"/>
                <a:gd name="T2" fmla="*/ 1004 w 2008"/>
                <a:gd name="T3" fmla="*/ 0 h 686"/>
                <a:gd name="T4" fmla="*/ 2008 w 2008"/>
                <a:gd name="T5" fmla="*/ 343 h 686"/>
                <a:gd name="T6" fmla="*/ 1004 w 2008"/>
                <a:gd name="T7" fmla="*/ 686 h 686"/>
                <a:gd name="T8" fmla="*/ 0 w 2008"/>
                <a:gd name="T9" fmla="*/ 343 h 686"/>
                <a:gd name="T10" fmla="*/ 379 w 2008"/>
                <a:gd name="T11" fmla="*/ 310 h 686"/>
                <a:gd name="T12" fmla="*/ 1628 w 2008"/>
                <a:gd name="T13" fmla="*/ 310 h 686"/>
                <a:gd name="T14" fmla="*/ 1004 w 2008"/>
                <a:gd name="T15" fmla="*/ 97 h 686"/>
                <a:gd name="T16" fmla="*/ 379 w 2008"/>
                <a:gd name="T17" fmla="*/ 310 h 686"/>
                <a:gd name="T18" fmla="*/ 1612 w 2008"/>
                <a:gd name="T19" fmla="*/ 382 h 686"/>
                <a:gd name="T20" fmla="*/ 395 w 2008"/>
                <a:gd name="T21" fmla="*/ 382 h 686"/>
                <a:gd name="T22" fmla="*/ 1004 w 2008"/>
                <a:gd name="T23" fmla="*/ 590 h 686"/>
                <a:gd name="T24" fmla="*/ 1612 w 2008"/>
                <a:gd name="T25" fmla="*/ 382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08" h="686">
                  <a:moveTo>
                    <a:pt x="0" y="343"/>
                  </a:moveTo>
                  <a:lnTo>
                    <a:pt x="1004" y="0"/>
                  </a:lnTo>
                  <a:lnTo>
                    <a:pt x="2008" y="343"/>
                  </a:lnTo>
                  <a:lnTo>
                    <a:pt x="1004" y="686"/>
                  </a:lnTo>
                  <a:lnTo>
                    <a:pt x="0" y="343"/>
                  </a:lnTo>
                  <a:close/>
                  <a:moveTo>
                    <a:pt x="379" y="310"/>
                  </a:moveTo>
                  <a:lnTo>
                    <a:pt x="1628" y="310"/>
                  </a:lnTo>
                  <a:lnTo>
                    <a:pt x="1004" y="97"/>
                  </a:lnTo>
                  <a:lnTo>
                    <a:pt x="379" y="310"/>
                  </a:lnTo>
                  <a:close/>
                  <a:moveTo>
                    <a:pt x="1612" y="382"/>
                  </a:moveTo>
                  <a:lnTo>
                    <a:pt x="395" y="382"/>
                  </a:lnTo>
                  <a:lnTo>
                    <a:pt x="1004" y="590"/>
                  </a:lnTo>
                  <a:lnTo>
                    <a:pt x="1612" y="3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3" name="Freeform 189"/>
            <p:cNvSpPr>
              <a:spLocks noEditPoints="1"/>
            </p:cNvSpPr>
            <p:nvPr/>
          </p:nvSpPr>
          <p:spPr bwMode="auto">
            <a:xfrm>
              <a:off x="3444" y="575"/>
              <a:ext cx="132" cy="136"/>
            </a:xfrm>
            <a:custGeom>
              <a:avLst/>
              <a:gdLst>
                <a:gd name="T0" fmla="*/ 401 w 795"/>
                <a:gd name="T1" fmla="*/ 0 h 817"/>
                <a:gd name="T2" fmla="*/ 483 w 795"/>
                <a:gd name="T3" fmla="*/ 3 h 817"/>
                <a:gd name="T4" fmla="*/ 549 w 795"/>
                <a:gd name="T5" fmla="*/ 12 h 817"/>
                <a:gd name="T6" fmla="*/ 599 w 795"/>
                <a:gd name="T7" fmla="*/ 28 h 817"/>
                <a:gd name="T8" fmla="*/ 640 w 795"/>
                <a:gd name="T9" fmla="*/ 53 h 817"/>
                <a:gd name="T10" fmla="*/ 674 w 795"/>
                <a:gd name="T11" fmla="*/ 86 h 817"/>
                <a:gd name="T12" fmla="*/ 701 w 795"/>
                <a:gd name="T13" fmla="*/ 128 h 817"/>
                <a:gd name="T14" fmla="*/ 717 w 795"/>
                <a:gd name="T15" fmla="*/ 174 h 817"/>
                <a:gd name="T16" fmla="*/ 722 w 795"/>
                <a:gd name="T17" fmla="*/ 223 h 817"/>
                <a:gd name="T18" fmla="*/ 716 w 795"/>
                <a:gd name="T19" fmla="*/ 275 h 817"/>
                <a:gd name="T20" fmla="*/ 706 w 795"/>
                <a:gd name="T21" fmla="*/ 304 h 817"/>
                <a:gd name="T22" fmla="*/ 692 w 795"/>
                <a:gd name="T23" fmla="*/ 329 h 817"/>
                <a:gd name="T24" fmla="*/ 660 w 795"/>
                <a:gd name="T25" fmla="*/ 370 h 817"/>
                <a:gd name="T26" fmla="*/ 634 w 795"/>
                <a:gd name="T27" fmla="*/ 391 h 817"/>
                <a:gd name="T28" fmla="*/ 604 w 795"/>
                <a:gd name="T29" fmla="*/ 408 h 817"/>
                <a:gd name="T30" fmla="*/ 555 w 795"/>
                <a:gd name="T31" fmla="*/ 427 h 817"/>
                <a:gd name="T32" fmla="*/ 467 w 795"/>
                <a:gd name="T33" fmla="*/ 446 h 817"/>
                <a:gd name="T34" fmla="*/ 526 w 795"/>
                <a:gd name="T35" fmla="*/ 476 h 817"/>
                <a:gd name="T36" fmla="*/ 565 w 795"/>
                <a:gd name="T37" fmla="*/ 509 h 817"/>
                <a:gd name="T38" fmla="*/ 603 w 795"/>
                <a:gd name="T39" fmla="*/ 549 h 817"/>
                <a:gd name="T40" fmla="*/ 639 w 795"/>
                <a:gd name="T41" fmla="*/ 595 h 817"/>
                <a:gd name="T42" fmla="*/ 526 w 795"/>
                <a:gd name="T43" fmla="*/ 647 h 817"/>
                <a:gd name="T44" fmla="*/ 458 w 795"/>
                <a:gd name="T45" fmla="*/ 556 h 817"/>
                <a:gd name="T46" fmla="*/ 408 w 795"/>
                <a:gd name="T47" fmla="*/ 502 h 817"/>
                <a:gd name="T48" fmla="*/ 366 w 795"/>
                <a:gd name="T49" fmla="*/ 472 h 817"/>
                <a:gd name="T50" fmla="*/ 324 w 795"/>
                <a:gd name="T51" fmla="*/ 458 h 817"/>
                <a:gd name="T52" fmla="*/ 280 w 795"/>
                <a:gd name="T53" fmla="*/ 455 h 817"/>
                <a:gd name="T54" fmla="*/ 119 w 795"/>
                <a:gd name="T55" fmla="*/ 817 h 817"/>
                <a:gd name="T56" fmla="*/ 376 w 795"/>
                <a:gd name="T57" fmla="*/ 361 h 817"/>
                <a:gd name="T58" fmla="*/ 433 w 795"/>
                <a:gd name="T59" fmla="*/ 358 h 817"/>
                <a:gd name="T60" fmla="*/ 479 w 795"/>
                <a:gd name="T61" fmla="*/ 352 h 817"/>
                <a:gd name="T62" fmla="*/ 516 w 795"/>
                <a:gd name="T63" fmla="*/ 341 h 817"/>
                <a:gd name="T64" fmla="*/ 545 w 795"/>
                <a:gd name="T65" fmla="*/ 325 h 817"/>
                <a:gd name="T66" fmla="*/ 569 w 795"/>
                <a:gd name="T67" fmla="*/ 305 h 817"/>
                <a:gd name="T68" fmla="*/ 585 w 795"/>
                <a:gd name="T69" fmla="*/ 279 h 817"/>
                <a:gd name="T70" fmla="*/ 595 w 795"/>
                <a:gd name="T71" fmla="*/ 252 h 817"/>
                <a:gd name="T72" fmla="*/ 599 w 795"/>
                <a:gd name="T73" fmla="*/ 223 h 817"/>
                <a:gd name="T74" fmla="*/ 592 w 795"/>
                <a:gd name="T75" fmla="*/ 182 h 817"/>
                <a:gd name="T76" fmla="*/ 573 w 795"/>
                <a:gd name="T77" fmla="*/ 148 h 817"/>
                <a:gd name="T78" fmla="*/ 540 w 795"/>
                <a:gd name="T79" fmla="*/ 119 h 817"/>
                <a:gd name="T80" fmla="*/ 492 w 795"/>
                <a:gd name="T81" fmla="*/ 99 h 817"/>
                <a:gd name="T82" fmla="*/ 430 w 795"/>
                <a:gd name="T83" fmla="*/ 91 h 817"/>
                <a:gd name="T84" fmla="*/ 119 w 795"/>
                <a:gd name="T85" fmla="*/ 361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5" h="817">
                  <a:moveTo>
                    <a:pt x="0" y="817"/>
                  </a:moveTo>
                  <a:lnTo>
                    <a:pt x="0" y="0"/>
                  </a:lnTo>
                  <a:lnTo>
                    <a:pt x="401" y="0"/>
                  </a:lnTo>
                  <a:lnTo>
                    <a:pt x="430" y="1"/>
                  </a:lnTo>
                  <a:lnTo>
                    <a:pt x="457" y="2"/>
                  </a:lnTo>
                  <a:lnTo>
                    <a:pt x="483" y="3"/>
                  </a:lnTo>
                  <a:lnTo>
                    <a:pt x="506" y="6"/>
                  </a:lnTo>
                  <a:lnTo>
                    <a:pt x="528" y="9"/>
                  </a:lnTo>
                  <a:lnTo>
                    <a:pt x="549" y="12"/>
                  </a:lnTo>
                  <a:lnTo>
                    <a:pt x="568" y="17"/>
                  </a:lnTo>
                  <a:lnTo>
                    <a:pt x="584" y="23"/>
                  </a:lnTo>
                  <a:lnTo>
                    <a:pt x="599" y="28"/>
                  </a:lnTo>
                  <a:lnTo>
                    <a:pt x="613" y="35"/>
                  </a:lnTo>
                  <a:lnTo>
                    <a:pt x="628" y="43"/>
                  </a:lnTo>
                  <a:lnTo>
                    <a:pt x="640" y="53"/>
                  </a:lnTo>
                  <a:lnTo>
                    <a:pt x="652" y="63"/>
                  </a:lnTo>
                  <a:lnTo>
                    <a:pt x="664" y="74"/>
                  </a:lnTo>
                  <a:lnTo>
                    <a:pt x="674" y="86"/>
                  </a:lnTo>
                  <a:lnTo>
                    <a:pt x="684" y="99"/>
                  </a:lnTo>
                  <a:lnTo>
                    <a:pt x="693" y="114"/>
                  </a:lnTo>
                  <a:lnTo>
                    <a:pt x="701" y="128"/>
                  </a:lnTo>
                  <a:lnTo>
                    <a:pt x="707" y="143"/>
                  </a:lnTo>
                  <a:lnTo>
                    <a:pt x="712" y="158"/>
                  </a:lnTo>
                  <a:lnTo>
                    <a:pt x="717" y="174"/>
                  </a:lnTo>
                  <a:lnTo>
                    <a:pt x="720" y="191"/>
                  </a:lnTo>
                  <a:lnTo>
                    <a:pt x="721" y="206"/>
                  </a:lnTo>
                  <a:lnTo>
                    <a:pt x="722" y="223"/>
                  </a:lnTo>
                  <a:lnTo>
                    <a:pt x="721" y="244"/>
                  </a:lnTo>
                  <a:lnTo>
                    <a:pt x="718" y="265"/>
                  </a:lnTo>
                  <a:lnTo>
                    <a:pt x="716" y="275"/>
                  </a:lnTo>
                  <a:lnTo>
                    <a:pt x="712" y="285"/>
                  </a:lnTo>
                  <a:lnTo>
                    <a:pt x="709" y="294"/>
                  </a:lnTo>
                  <a:lnTo>
                    <a:pt x="706" y="304"/>
                  </a:lnTo>
                  <a:lnTo>
                    <a:pt x="702" y="312"/>
                  </a:lnTo>
                  <a:lnTo>
                    <a:pt x="697" y="321"/>
                  </a:lnTo>
                  <a:lnTo>
                    <a:pt x="692" y="329"/>
                  </a:lnTo>
                  <a:lnTo>
                    <a:pt x="687" y="338"/>
                  </a:lnTo>
                  <a:lnTo>
                    <a:pt x="674" y="354"/>
                  </a:lnTo>
                  <a:lnTo>
                    <a:pt x="660" y="370"/>
                  </a:lnTo>
                  <a:lnTo>
                    <a:pt x="651" y="377"/>
                  </a:lnTo>
                  <a:lnTo>
                    <a:pt x="643" y="383"/>
                  </a:lnTo>
                  <a:lnTo>
                    <a:pt x="634" y="391"/>
                  </a:lnTo>
                  <a:lnTo>
                    <a:pt x="624" y="397"/>
                  </a:lnTo>
                  <a:lnTo>
                    <a:pt x="614" y="402"/>
                  </a:lnTo>
                  <a:lnTo>
                    <a:pt x="604" y="408"/>
                  </a:lnTo>
                  <a:lnTo>
                    <a:pt x="592" y="413"/>
                  </a:lnTo>
                  <a:lnTo>
                    <a:pt x="580" y="419"/>
                  </a:lnTo>
                  <a:lnTo>
                    <a:pt x="555" y="427"/>
                  </a:lnTo>
                  <a:lnTo>
                    <a:pt x="528" y="434"/>
                  </a:lnTo>
                  <a:lnTo>
                    <a:pt x="499" y="440"/>
                  </a:lnTo>
                  <a:lnTo>
                    <a:pt x="467" y="446"/>
                  </a:lnTo>
                  <a:lnTo>
                    <a:pt x="490" y="456"/>
                  </a:lnTo>
                  <a:lnTo>
                    <a:pt x="510" y="466"/>
                  </a:lnTo>
                  <a:lnTo>
                    <a:pt x="526" y="476"/>
                  </a:lnTo>
                  <a:lnTo>
                    <a:pt x="540" y="486"/>
                  </a:lnTo>
                  <a:lnTo>
                    <a:pt x="552" y="497"/>
                  </a:lnTo>
                  <a:lnTo>
                    <a:pt x="565" y="509"/>
                  </a:lnTo>
                  <a:lnTo>
                    <a:pt x="578" y="521"/>
                  </a:lnTo>
                  <a:lnTo>
                    <a:pt x="590" y="535"/>
                  </a:lnTo>
                  <a:lnTo>
                    <a:pt x="603" y="549"/>
                  </a:lnTo>
                  <a:lnTo>
                    <a:pt x="615" y="564"/>
                  </a:lnTo>
                  <a:lnTo>
                    <a:pt x="627" y="579"/>
                  </a:lnTo>
                  <a:lnTo>
                    <a:pt x="639" y="595"/>
                  </a:lnTo>
                  <a:lnTo>
                    <a:pt x="795" y="817"/>
                  </a:lnTo>
                  <a:lnTo>
                    <a:pt x="645" y="817"/>
                  </a:lnTo>
                  <a:lnTo>
                    <a:pt x="526" y="647"/>
                  </a:lnTo>
                  <a:lnTo>
                    <a:pt x="501" y="612"/>
                  </a:lnTo>
                  <a:lnTo>
                    <a:pt x="478" y="582"/>
                  </a:lnTo>
                  <a:lnTo>
                    <a:pt x="458" y="556"/>
                  </a:lnTo>
                  <a:lnTo>
                    <a:pt x="439" y="535"/>
                  </a:lnTo>
                  <a:lnTo>
                    <a:pt x="424" y="516"/>
                  </a:lnTo>
                  <a:lnTo>
                    <a:pt x="408" y="502"/>
                  </a:lnTo>
                  <a:lnTo>
                    <a:pt x="393" y="489"/>
                  </a:lnTo>
                  <a:lnTo>
                    <a:pt x="379" y="480"/>
                  </a:lnTo>
                  <a:lnTo>
                    <a:pt x="366" y="472"/>
                  </a:lnTo>
                  <a:lnTo>
                    <a:pt x="352" y="466"/>
                  </a:lnTo>
                  <a:lnTo>
                    <a:pt x="339" y="462"/>
                  </a:lnTo>
                  <a:lnTo>
                    <a:pt x="324" y="458"/>
                  </a:lnTo>
                  <a:lnTo>
                    <a:pt x="313" y="457"/>
                  </a:lnTo>
                  <a:lnTo>
                    <a:pt x="298" y="455"/>
                  </a:lnTo>
                  <a:lnTo>
                    <a:pt x="280" y="455"/>
                  </a:lnTo>
                  <a:lnTo>
                    <a:pt x="258" y="454"/>
                  </a:lnTo>
                  <a:lnTo>
                    <a:pt x="119" y="454"/>
                  </a:lnTo>
                  <a:lnTo>
                    <a:pt x="119" y="817"/>
                  </a:lnTo>
                  <a:lnTo>
                    <a:pt x="0" y="817"/>
                  </a:lnTo>
                  <a:close/>
                  <a:moveTo>
                    <a:pt x="119" y="361"/>
                  </a:moveTo>
                  <a:lnTo>
                    <a:pt x="376" y="361"/>
                  </a:lnTo>
                  <a:lnTo>
                    <a:pt x="397" y="361"/>
                  </a:lnTo>
                  <a:lnTo>
                    <a:pt x="415" y="360"/>
                  </a:lnTo>
                  <a:lnTo>
                    <a:pt x="433" y="358"/>
                  </a:lnTo>
                  <a:lnTo>
                    <a:pt x="449" y="356"/>
                  </a:lnTo>
                  <a:lnTo>
                    <a:pt x="465" y="354"/>
                  </a:lnTo>
                  <a:lnTo>
                    <a:pt x="479" y="352"/>
                  </a:lnTo>
                  <a:lnTo>
                    <a:pt x="492" y="349"/>
                  </a:lnTo>
                  <a:lnTo>
                    <a:pt x="504" y="345"/>
                  </a:lnTo>
                  <a:lnTo>
                    <a:pt x="516" y="341"/>
                  </a:lnTo>
                  <a:lnTo>
                    <a:pt x="526" y="337"/>
                  </a:lnTo>
                  <a:lnTo>
                    <a:pt x="535" y="332"/>
                  </a:lnTo>
                  <a:lnTo>
                    <a:pt x="545" y="325"/>
                  </a:lnTo>
                  <a:lnTo>
                    <a:pt x="553" y="319"/>
                  </a:lnTo>
                  <a:lnTo>
                    <a:pt x="561" y="312"/>
                  </a:lnTo>
                  <a:lnTo>
                    <a:pt x="569" y="305"/>
                  </a:lnTo>
                  <a:lnTo>
                    <a:pt x="575" y="296"/>
                  </a:lnTo>
                  <a:lnTo>
                    <a:pt x="580" y="288"/>
                  </a:lnTo>
                  <a:lnTo>
                    <a:pt x="585" y="279"/>
                  </a:lnTo>
                  <a:lnTo>
                    <a:pt x="589" y="270"/>
                  </a:lnTo>
                  <a:lnTo>
                    <a:pt x="592" y="261"/>
                  </a:lnTo>
                  <a:lnTo>
                    <a:pt x="595" y="252"/>
                  </a:lnTo>
                  <a:lnTo>
                    <a:pt x="596" y="242"/>
                  </a:lnTo>
                  <a:lnTo>
                    <a:pt x="599" y="233"/>
                  </a:lnTo>
                  <a:lnTo>
                    <a:pt x="599" y="223"/>
                  </a:lnTo>
                  <a:lnTo>
                    <a:pt x="598" y="209"/>
                  </a:lnTo>
                  <a:lnTo>
                    <a:pt x="595" y="196"/>
                  </a:lnTo>
                  <a:lnTo>
                    <a:pt x="592" y="182"/>
                  </a:lnTo>
                  <a:lnTo>
                    <a:pt x="587" y="170"/>
                  </a:lnTo>
                  <a:lnTo>
                    <a:pt x="580" y="158"/>
                  </a:lnTo>
                  <a:lnTo>
                    <a:pt x="573" y="148"/>
                  </a:lnTo>
                  <a:lnTo>
                    <a:pt x="563" y="138"/>
                  </a:lnTo>
                  <a:lnTo>
                    <a:pt x="552" y="127"/>
                  </a:lnTo>
                  <a:lnTo>
                    <a:pt x="540" y="119"/>
                  </a:lnTo>
                  <a:lnTo>
                    <a:pt x="525" y="112"/>
                  </a:lnTo>
                  <a:lnTo>
                    <a:pt x="510" y="105"/>
                  </a:lnTo>
                  <a:lnTo>
                    <a:pt x="492" y="99"/>
                  </a:lnTo>
                  <a:lnTo>
                    <a:pt x="473" y="95"/>
                  </a:lnTo>
                  <a:lnTo>
                    <a:pt x="452" y="93"/>
                  </a:lnTo>
                  <a:lnTo>
                    <a:pt x="430" y="91"/>
                  </a:lnTo>
                  <a:lnTo>
                    <a:pt x="405" y="90"/>
                  </a:lnTo>
                  <a:lnTo>
                    <a:pt x="119" y="90"/>
                  </a:lnTo>
                  <a:lnTo>
                    <a:pt x="119" y="361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" name="Freeform 190"/>
            <p:cNvSpPr>
              <a:spLocks noEditPoints="1"/>
            </p:cNvSpPr>
            <p:nvPr/>
          </p:nvSpPr>
          <p:spPr bwMode="auto">
            <a:xfrm>
              <a:off x="3438" y="572"/>
              <a:ext cx="132" cy="136"/>
            </a:xfrm>
            <a:custGeom>
              <a:avLst/>
              <a:gdLst>
                <a:gd name="T0" fmla="*/ 401 w 795"/>
                <a:gd name="T1" fmla="*/ 0 h 817"/>
                <a:gd name="T2" fmla="*/ 482 w 795"/>
                <a:gd name="T3" fmla="*/ 3 h 817"/>
                <a:gd name="T4" fmla="*/ 549 w 795"/>
                <a:gd name="T5" fmla="*/ 13 h 817"/>
                <a:gd name="T6" fmla="*/ 599 w 795"/>
                <a:gd name="T7" fmla="*/ 28 h 817"/>
                <a:gd name="T8" fmla="*/ 640 w 795"/>
                <a:gd name="T9" fmla="*/ 53 h 817"/>
                <a:gd name="T10" fmla="*/ 674 w 795"/>
                <a:gd name="T11" fmla="*/ 86 h 817"/>
                <a:gd name="T12" fmla="*/ 701 w 795"/>
                <a:gd name="T13" fmla="*/ 129 h 817"/>
                <a:gd name="T14" fmla="*/ 716 w 795"/>
                <a:gd name="T15" fmla="*/ 174 h 817"/>
                <a:gd name="T16" fmla="*/ 721 w 795"/>
                <a:gd name="T17" fmla="*/ 223 h 817"/>
                <a:gd name="T18" fmla="*/ 715 w 795"/>
                <a:gd name="T19" fmla="*/ 275 h 817"/>
                <a:gd name="T20" fmla="*/ 706 w 795"/>
                <a:gd name="T21" fmla="*/ 303 h 817"/>
                <a:gd name="T22" fmla="*/ 693 w 795"/>
                <a:gd name="T23" fmla="*/ 330 h 817"/>
                <a:gd name="T24" fmla="*/ 659 w 795"/>
                <a:gd name="T25" fmla="*/ 369 h 817"/>
                <a:gd name="T26" fmla="*/ 633 w 795"/>
                <a:gd name="T27" fmla="*/ 390 h 817"/>
                <a:gd name="T28" fmla="*/ 603 w 795"/>
                <a:gd name="T29" fmla="*/ 409 h 817"/>
                <a:gd name="T30" fmla="*/ 555 w 795"/>
                <a:gd name="T31" fmla="*/ 427 h 817"/>
                <a:gd name="T32" fmla="*/ 467 w 795"/>
                <a:gd name="T33" fmla="*/ 446 h 817"/>
                <a:gd name="T34" fmla="*/ 526 w 795"/>
                <a:gd name="T35" fmla="*/ 476 h 817"/>
                <a:gd name="T36" fmla="*/ 565 w 795"/>
                <a:gd name="T37" fmla="*/ 509 h 817"/>
                <a:gd name="T38" fmla="*/ 602 w 795"/>
                <a:gd name="T39" fmla="*/ 549 h 817"/>
                <a:gd name="T40" fmla="*/ 639 w 795"/>
                <a:gd name="T41" fmla="*/ 595 h 817"/>
                <a:gd name="T42" fmla="*/ 526 w 795"/>
                <a:gd name="T43" fmla="*/ 647 h 817"/>
                <a:gd name="T44" fmla="*/ 457 w 795"/>
                <a:gd name="T45" fmla="*/ 556 h 817"/>
                <a:gd name="T46" fmla="*/ 408 w 795"/>
                <a:gd name="T47" fmla="*/ 502 h 817"/>
                <a:gd name="T48" fmla="*/ 365 w 795"/>
                <a:gd name="T49" fmla="*/ 473 h 817"/>
                <a:gd name="T50" fmla="*/ 325 w 795"/>
                <a:gd name="T51" fmla="*/ 458 h 817"/>
                <a:gd name="T52" fmla="*/ 279 w 795"/>
                <a:gd name="T53" fmla="*/ 454 h 817"/>
                <a:gd name="T54" fmla="*/ 119 w 795"/>
                <a:gd name="T55" fmla="*/ 817 h 817"/>
                <a:gd name="T56" fmla="*/ 376 w 795"/>
                <a:gd name="T57" fmla="*/ 361 h 817"/>
                <a:gd name="T58" fmla="*/ 433 w 795"/>
                <a:gd name="T59" fmla="*/ 359 h 817"/>
                <a:gd name="T60" fmla="*/ 479 w 795"/>
                <a:gd name="T61" fmla="*/ 353 h 817"/>
                <a:gd name="T62" fmla="*/ 515 w 795"/>
                <a:gd name="T63" fmla="*/ 341 h 817"/>
                <a:gd name="T64" fmla="*/ 544 w 795"/>
                <a:gd name="T65" fmla="*/ 326 h 817"/>
                <a:gd name="T66" fmla="*/ 568 w 795"/>
                <a:gd name="T67" fmla="*/ 305 h 817"/>
                <a:gd name="T68" fmla="*/ 585 w 795"/>
                <a:gd name="T69" fmla="*/ 279 h 817"/>
                <a:gd name="T70" fmla="*/ 595 w 795"/>
                <a:gd name="T71" fmla="*/ 252 h 817"/>
                <a:gd name="T72" fmla="*/ 598 w 795"/>
                <a:gd name="T73" fmla="*/ 223 h 817"/>
                <a:gd name="T74" fmla="*/ 592 w 795"/>
                <a:gd name="T75" fmla="*/ 183 h 817"/>
                <a:gd name="T76" fmla="*/ 572 w 795"/>
                <a:gd name="T77" fmla="*/ 147 h 817"/>
                <a:gd name="T78" fmla="*/ 539 w 795"/>
                <a:gd name="T79" fmla="*/ 119 h 817"/>
                <a:gd name="T80" fmla="*/ 492 w 795"/>
                <a:gd name="T81" fmla="*/ 100 h 817"/>
                <a:gd name="T82" fmla="*/ 430 w 795"/>
                <a:gd name="T83" fmla="*/ 91 h 817"/>
                <a:gd name="T84" fmla="*/ 119 w 795"/>
                <a:gd name="T85" fmla="*/ 361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5" h="817">
                  <a:moveTo>
                    <a:pt x="0" y="817"/>
                  </a:moveTo>
                  <a:lnTo>
                    <a:pt x="0" y="0"/>
                  </a:lnTo>
                  <a:lnTo>
                    <a:pt x="401" y="0"/>
                  </a:lnTo>
                  <a:lnTo>
                    <a:pt x="430" y="0"/>
                  </a:lnTo>
                  <a:lnTo>
                    <a:pt x="456" y="1"/>
                  </a:lnTo>
                  <a:lnTo>
                    <a:pt x="482" y="3"/>
                  </a:lnTo>
                  <a:lnTo>
                    <a:pt x="506" y="5"/>
                  </a:lnTo>
                  <a:lnTo>
                    <a:pt x="528" y="9"/>
                  </a:lnTo>
                  <a:lnTo>
                    <a:pt x="549" y="13"/>
                  </a:lnTo>
                  <a:lnTo>
                    <a:pt x="567" y="17"/>
                  </a:lnTo>
                  <a:lnTo>
                    <a:pt x="584" y="22"/>
                  </a:lnTo>
                  <a:lnTo>
                    <a:pt x="599" y="28"/>
                  </a:lnTo>
                  <a:lnTo>
                    <a:pt x="614" y="35"/>
                  </a:lnTo>
                  <a:lnTo>
                    <a:pt x="627" y="44"/>
                  </a:lnTo>
                  <a:lnTo>
                    <a:pt x="640" y="53"/>
                  </a:lnTo>
                  <a:lnTo>
                    <a:pt x="652" y="62"/>
                  </a:lnTo>
                  <a:lnTo>
                    <a:pt x="664" y="74"/>
                  </a:lnTo>
                  <a:lnTo>
                    <a:pt x="674" y="86"/>
                  </a:lnTo>
                  <a:lnTo>
                    <a:pt x="684" y="100"/>
                  </a:lnTo>
                  <a:lnTo>
                    <a:pt x="693" y="114"/>
                  </a:lnTo>
                  <a:lnTo>
                    <a:pt x="701" y="129"/>
                  </a:lnTo>
                  <a:lnTo>
                    <a:pt x="707" y="143"/>
                  </a:lnTo>
                  <a:lnTo>
                    <a:pt x="712" y="159"/>
                  </a:lnTo>
                  <a:lnTo>
                    <a:pt x="716" y="174"/>
                  </a:lnTo>
                  <a:lnTo>
                    <a:pt x="719" y="190"/>
                  </a:lnTo>
                  <a:lnTo>
                    <a:pt x="720" y="207"/>
                  </a:lnTo>
                  <a:lnTo>
                    <a:pt x="721" y="223"/>
                  </a:lnTo>
                  <a:lnTo>
                    <a:pt x="720" y="245"/>
                  </a:lnTo>
                  <a:lnTo>
                    <a:pt x="717" y="265"/>
                  </a:lnTo>
                  <a:lnTo>
                    <a:pt x="715" y="275"/>
                  </a:lnTo>
                  <a:lnTo>
                    <a:pt x="712" y="284"/>
                  </a:lnTo>
                  <a:lnTo>
                    <a:pt x="709" y="294"/>
                  </a:lnTo>
                  <a:lnTo>
                    <a:pt x="706" y="303"/>
                  </a:lnTo>
                  <a:lnTo>
                    <a:pt x="702" y="312"/>
                  </a:lnTo>
                  <a:lnTo>
                    <a:pt x="697" y="322"/>
                  </a:lnTo>
                  <a:lnTo>
                    <a:pt x="693" y="330"/>
                  </a:lnTo>
                  <a:lnTo>
                    <a:pt x="686" y="338"/>
                  </a:lnTo>
                  <a:lnTo>
                    <a:pt x="674" y="355"/>
                  </a:lnTo>
                  <a:lnTo>
                    <a:pt x="659" y="369"/>
                  </a:lnTo>
                  <a:lnTo>
                    <a:pt x="651" y="377"/>
                  </a:lnTo>
                  <a:lnTo>
                    <a:pt x="643" y="384"/>
                  </a:lnTo>
                  <a:lnTo>
                    <a:pt x="633" y="390"/>
                  </a:lnTo>
                  <a:lnTo>
                    <a:pt x="624" y="397"/>
                  </a:lnTo>
                  <a:lnTo>
                    <a:pt x="614" y="402"/>
                  </a:lnTo>
                  <a:lnTo>
                    <a:pt x="603" y="409"/>
                  </a:lnTo>
                  <a:lnTo>
                    <a:pt x="592" y="414"/>
                  </a:lnTo>
                  <a:lnTo>
                    <a:pt x="580" y="418"/>
                  </a:lnTo>
                  <a:lnTo>
                    <a:pt x="555" y="427"/>
                  </a:lnTo>
                  <a:lnTo>
                    <a:pt x="528" y="435"/>
                  </a:lnTo>
                  <a:lnTo>
                    <a:pt x="499" y="441"/>
                  </a:lnTo>
                  <a:lnTo>
                    <a:pt x="467" y="446"/>
                  </a:lnTo>
                  <a:lnTo>
                    <a:pt x="490" y="455"/>
                  </a:lnTo>
                  <a:lnTo>
                    <a:pt x="509" y="466"/>
                  </a:lnTo>
                  <a:lnTo>
                    <a:pt x="526" y="476"/>
                  </a:lnTo>
                  <a:lnTo>
                    <a:pt x="539" y="486"/>
                  </a:lnTo>
                  <a:lnTo>
                    <a:pt x="552" y="498"/>
                  </a:lnTo>
                  <a:lnTo>
                    <a:pt x="565" y="509"/>
                  </a:lnTo>
                  <a:lnTo>
                    <a:pt x="578" y="522"/>
                  </a:lnTo>
                  <a:lnTo>
                    <a:pt x="590" y="535"/>
                  </a:lnTo>
                  <a:lnTo>
                    <a:pt x="602" y="549"/>
                  </a:lnTo>
                  <a:lnTo>
                    <a:pt x="615" y="564"/>
                  </a:lnTo>
                  <a:lnTo>
                    <a:pt x="626" y="579"/>
                  </a:lnTo>
                  <a:lnTo>
                    <a:pt x="639" y="595"/>
                  </a:lnTo>
                  <a:lnTo>
                    <a:pt x="795" y="817"/>
                  </a:lnTo>
                  <a:lnTo>
                    <a:pt x="645" y="817"/>
                  </a:lnTo>
                  <a:lnTo>
                    <a:pt x="526" y="647"/>
                  </a:lnTo>
                  <a:lnTo>
                    <a:pt x="501" y="613"/>
                  </a:lnTo>
                  <a:lnTo>
                    <a:pt x="478" y="583"/>
                  </a:lnTo>
                  <a:lnTo>
                    <a:pt x="457" y="556"/>
                  </a:lnTo>
                  <a:lnTo>
                    <a:pt x="440" y="535"/>
                  </a:lnTo>
                  <a:lnTo>
                    <a:pt x="423" y="516"/>
                  </a:lnTo>
                  <a:lnTo>
                    <a:pt x="408" y="502"/>
                  </a:lnTo>
                  <a:lnTo>
                    <a:pt x="392" y="489"/>
                  </a:lnTo>
                  <a:lnTo>
                    <a:pt x="379" y="480"/>
                  </a:lnTo>
                  <a:lnTo>
                    <a:pt x="365" y="473"/>
                  </a:lnTo>
                  <a:lnTo>
                    <a:pt x="352" y="467"/>
                  </a:lnTo>
                  <a:lnTo>
                    <a:pt x="338" y="462"/>
                  </a:lnTo>
                  <a:lnTo>
                    <a:pt x="325" y="458"/>
                  </a:lnTo>
                  <a:lnTo>
                    <a:pt x="313" y="456"/>
                  </a:lnTo>
                  <a:lnTo>
                    <a:pt x="298" y="455"/>
                  </a:lnTo>
                  <a:lnTo>
                    <a:pt x="279" y="454"/>
                  </a:lnTo>
                  <a:lnTo>
                    <a:pt x="258" y="454"/>
                  </a:lnTo>
                  <a:lnTo>
                    <a:pt x="119" y="454"/>
                  </a:lnTo>
                  <a:lnTo>
                    <a:pt x="119" y="817"/>
                  </a:lnTo>
                  <a:lnTo>
                    <a:pt x="0" y="817"/>
                  </a:lnTo>
                  <a:close/>
                  <a:moveTo>
                    <a:pt x="119" y="361"/>
                  </a:moveTo>
                  <a:lnTo>
                    <a:pt x="376" y="361"/>
                  </a:lnTo>
                  <a:lnTo>
                    <a:pt x="396" y="361"/>
                  </a:lnTo>
                  <a:lnTo>
                    <a:pt x="415" y="360"/>
                  </a:lnTo>
                  <a:lnTo>
                    <a:pt x="433" y="359"/>
                  </a:lnTo>
                  <a:lnTo>
                    <a:pt x="449" y="357"/>
                  </a:lnTo>
                  <a:lnTo>
                    <a:pt x="465" y="355"/>
                  </a:lnTo>
                  <a:lnTo>
                    <a:pt x="479" y="353"/>
                  </a:lnTo>
                  <a:lnTo>
                    <a:pt x="492" y="350"/>
                  </a:lnTo>
                  <a:lnTo>
                    <a:pt x="504" y="345"/>
                  </a:lnTo>
                  <a:lnTo>
                    <a:pt x="515" y="341"/>
                  </a:lnTo>
                  <a:lnTo>
                    <a:pt x="526" y="337"/>
                  </a:lnTo>
                  <a:lnTo>
                    <a:pt x="536" y="331"/>
                  </a:lnTo>
                  <a:lnTo>
                    <a:pt x="544" y="326"/>
                  </a:lnTo>
                  <a:lnTo>
                    <a:pt x="553" y="319"/>
                  </a:lnTo>
                  <a:lnTo>
                    <a:pt x="561" y="312"/>
                  </a:lnTo>
                  <a:lnTo>
                    <a:pt x="568" y="305"/>
                  </a:lnTo>
                  <a:lnTo>
                    <a:pt x="574" y="297"/>
                  </a:lnTo>
                  <a:lnTo>
                    <a:pt x="580" y="288"/>
                  </a:lnTo>
                  <a:lnTo>
                    <a:pt x="585" y="279"/>
                  </a:lnTo>
                  <a:lnTo>
                    <a:pt x="589" y="271"/>
                  </a:lnTo>
                  <a:lnTo>
                    <a:pt x="592" y="261"/>
                  </a:lnTo>
                  <a:lnTo>
                    <a:pt x="595" y="252"/>
                  </a:lnTo>
                  <a:lnTo>
                    <a:pt x="597" y="243"/>
                  </a:lnTo>
                  <a:lnTo>
                    <a:pt x="598" y="233"/>
                  </a:lnTo>
                  <a:lnTo>
                    <a:pt x="598" y="223"/>
                  </a:lnTo>
                  <a:lnTo>
                    <a:pt x="597" y="209"/>
                  </a:lnTo>
                  <a:lnTo>
                    <a:pt x="595" y="195"/>
                  </a:lnTo>
                  <a:lnTo>
                    <a:pt x="592" y="183"/>
                  </a:lnTo>
                  <a:lnTo>
                    <a:pt x="587" y="170"/>
                  </a:lnTo>
                  <a:lnTo>
                    <a:pt x="581" y="159"/>
                  </a:lnTo>
                  <a:lnTo>
                    <a:pt x="572" y="147"/>
                  </a:lnTo>
                  <a:lnTo>
                    <a:pt x="563" y="137"/>
                  </a:lnTo>
                  <a:lnTo>
                    <a:pt x="552" y="128"/>
                  </a:lnTo>
                  <a:lnTo>
                    <a:pt x="539" y="119"/>
                  </a:lnTo>
                  <a:lnTo>
                    <a:pt x="525" y="111"/>
                  </a:lnTo>
                  <a:lnTo>
                    <a:pt x="509" y="105"/>
                  </a:lnTo>
                  <a:lnTo>
                    <a:pt x="492" y="100"/>
                  </a:lnTo>
                  <a:lnTo>
                    <a:pt x="473" y="96"/>
                  </a:lnTo>
                  <a:lnTo>
                    <a:pt x="452" y="92"/>
                  </a:lnTo>
                  <a:lnTo>
                    <a:pt x="430" y="91"/>
                  </a:lnTo>
                  <a:lnTo>
                    <a:pt x="405" y="90"/>
                  </a:lnTo>
                  <a:lnTo>
                    <a:pt x="119" y="90"/>
                  </a:lnTo>
                  <a:lnTo>
                    <a:pt x="119" y="3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75" name="Picture 36" descr="云（Internet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09714" y="309497"/>
            <a:ext cx="1736410" cy="103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77" name="直线箭头连接符 176"/>
          <p:cNvCxnSpPr>
            <a:stCxn id="4" idx="2"/>
            <a:endCxn id="7" idx="0"/>
          </p:cNvCxnSpPr>
          <p:nvPr/>
        </p:nvCxnSpPr>
        <p:spPr>
          <a:xfrm>
            <a:off x="3038617" y="1142049"/>
            <a:ext cx="0" cy="6304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线箭头连接符 178"/>
          <p:cNvCxnSpPr>
            <a:stCxn id="5" idx="2"/>
            <a:endCxn id="58" idx="0"/>
          </p:cNvCxnSpPr>
          <p:nvPr/>
        </p:nvCxnSpPr>
        <p:spPr>
          <a:xfrm flipH="1">
            <a:off x="3065440" y="2810977"/>
            <a:ext cx="1313" cy="8992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线箭头连接符 180"/>
          <p:cNvCxnSpPr>
            <a:stCxn id="58" idx="3"/>
            <a:endCxn id="161" idx="1"/>
          </p:cNvCxnSpPr>
          <p:nvPr/>
        </p:nvCxnSpPr>
        <p:spPr>
          <a:xfrm flipV="1">
            <a:off x="3745828" y="3429324"/>
            <a:ext cx="1205996" cy="89417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线箭头连接符 182"/>
          <p:cNvCxnSpPr>
            <a:stCxn id="58" idx="3"/>
            <a:endCxn id="159" idx="1"/>
          </p:cNvCxnSpPr>
          <p:nvPr/>
        </p:nvCxnSpPr>
        <p:spPr>
          <a:xfrm>
            <a:off x="3745828" y="4323501"/>
            <a:ext cx="1191098" cy="94918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线箭头连接符 184"/>
          <p:cNvCxnSpPr>
            <a:stCxn id="162" idx="3"/>
            <a:endCxn id="58" idx="1"/>
          </p:cNvCxnSpPr>
          <p:nvPr/>
        </p:nvCxnSpPr>
        <p:spPr>
          <a:xfrm>
            <a:off x="954799" y="3409102"/>
            <a:ext cx="1430252" cy="91439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线箭头连接符 186"/>
          <p:cNvCxnSpPr>
            <a:stCxn id="58" idx="1"/>
            <a:endCxn id="163" idx="3"/>
          </p:cNvCxnSpPr>
          <p:nvPr/>
        </p:nvCxnSpPr>
        <p:spPr>
          <a:xfrm flipH="1">
            <a:off x="968866" y="4323501"/>
            <a:ext cx="1416185" cy="85646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线箭头连接符 188"/>
          <p:cNvCxnSpPr>
            <a:stCxn id="58" idx="2"/>
            <a:endCxn id="164" idx="3"/>
          </p:cNvCxnSpPr>
          <p:nvPr/>
        </p:nvCxnSpPr>
        <p:spPr>
          <a:xfrm flipH="1">
            <a:off x="1794221" y="4936727"/>
            <a:ext cx="1271219" cy="12488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线箭头连接符 191"/>
          <p:cNvCxnSpPr>
            <a:stCxn id="58" idx="2"/>
            <a:endCxn id="165" idx="0"/>
          </p:cNvCxnSpPr>
          <p:nvPr/>
        </p:nvCxnSpPr>
        <p:spPr>
          <a:xfrm flipH="1">
            <a:off x="3038616" y="4936727"/>
            <a:ext cx="26824" cy="8723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线箭头连接符 193"/>
          <p:cNvCxnSpPr>
            <a:stCxn id="58" idx="2"/>
            <a:endCxn id="166" idx="1"/>
          </p:cNvCxnSpPr>
          <p:nvPr/>
        </p:nvCxnSpPr>
        <p:spPr>
          <a:xfrm>
            <a:off x="3065440" y="4936727"/>
            <a:ext cx="1273844" cy="11778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文本框 195"/>
          <p:cNvSpPr txBox="1"/>
          <p:nvPr/>
        </p:nvSpPr>
        <p:spPr>
          <a:xfrm>
            <a:off x="1002993" y="6491322"/>
            <a:ext cx="1133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HostA</a:t>
            </a:r>
            <a:endParaRPr kumimoji="1" lang="zh-CN" altLang="en-US" dirty="0"/>
          </a:p>
        </p:txBody>
      </p:sp>
      <p:sp>
        <p:nvSpPr>
          <p:cNvPr id="197" name="文本框 196"/>
          <p:cNvSpPr txBox="1"/>
          <p:nvPr/>
        </p:nvSpPr>
        <p:spPr>
          <a:xfrm>
            <a:off x="2472095" y="6488668"/>
            <a:ext cx="1133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/>
              <a:t>HostB</a:t>
            </a:r>
            <a:endParaRPr kumimoji="1" lang="zh-CN" altLang="en-US" dirty="0"/>
          </a:p>
        </p:txBody>
      </p:sp>
      <p:sp>
        <p:nvSpPr>
          <p:cNvPr id="198" name="文本框 197"/>
          <p:cNvSpPr txBox="1"/>
          <p:nvPr/>
        </p:nvSpPr>
        <p:spPr>
          <a:xfrm>
            <a:off x="4029875" y="6487201"/>
            <a:ext cx="1133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HostC</a:t>
            </a:r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0981" y="2920193"/>
            <a:ext cx="5937788" cy="2801539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2355752" y="3043914"/>
            <a:ext cx="1603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i="1" dirty="0" smtClean="0"/>
              <a:t>Service</a:t>
            </a:r>
            <a:r>
              <a:rPr kumimoji="1" lang="zh-CN" altLang="en-US" b="1" i="1" dirty="0" smtClean="0"/>
              <a:t> </a:t>
            </a:r>
            <a:r>
              <a:rPr kumimoji="1" lang="en-US" altLang="zh-CN" b="1" i="1" dirty="0" smtClean="0"/>
              <a:t>Chain</a:t>
            </a:r>
            <a:endParaRPr kumimoji="1" lang="zh-CN" altLang="en-US" b="1" i="1" dirty="0"/>
          </a:p>
        </p:txBody>
      </p:sp>
      <p:sp>
        <p:nvSpPr>
          <p:cNvPr id="60" name="文本框 59"/>
          <p:cNvSpPr txBox="1"/>
          <p:nvPr/>
        </p:nvSpPr>
        <p:spPr>
          <a:xfrm>
            <a:off x="6113125" y="4918366"/>
            <a:ext cx="60226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/>
              <a:t>Define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various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ordered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network</a:t>
            </a:r>
            <a:endParaRPr kumimoji="1" lang="zh-CN" altLang="en-US" sz="3200" dirty="0" smtClean="0"/>
          </a:p>
          <a:p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service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chain,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and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implemented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by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err="1" smtClean="0"/>
              <a:t>openflow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rules</a:t>
            </a:r>
            <a:r>
              <a:rPr kumimoji="1" lang="zh-CN" altLang="en-US" sz="3200" dirty="0" smtClean="0"/>
              <a:t> </a:t>
            </a:r>
            <a:endParaRPr kumimoji="1" lang="zh-CN" altLang="en-US" sz="3200" dirty="0"/>
          </a:p>
        </p:txBody>
      </p:sp>
      <p:graphicFrame>
        <p:nvGraphicFramePr>
          <p:cNvPr id="61" name="表格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806236348"/>
              </p:ext>
            </p:extLst>
          </p:nvPr>
        </p:nvGraphicFramePr>
        <p:xfrm>
          <a:off x="6325805" y="2492749"/>
          <a:ext cx="5681787" cy="19751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1382"/>
                <a:gridCol w="1029173"/>
                <a:gridCol w="1420396"/>
                <a:gridCol w="2250836"/>
              </a:tblGrid>
              <a:tr h="491829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src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dst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service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Agile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flows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HOSTA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HOSTB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Application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FW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HOSTA</a:t>
                      </a:r>
                      <a:r>
                        <a:rPr lang="zh-CN" altLang="en-US" dirty="0" smtClean="0"/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HOSTB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Application2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NAT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HOSTB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HOSTC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Application1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FW-&gt;DPI-&gt;WAF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HOSTC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HOSTB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Application1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FW-&gt;DPI-&gt;WAF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2" name="任意形状 61"/>
          <p:cNvSpPr/>
          <p:nvPr/>
        </p:nvSpPr>
        <p:spPr>
          <a:xfrm>
            <a:off x="3629465" y="458009"/>
            <a:ext cx="6190031" cy="3269929"/>
          </a:xfrm>
          <a:custGeom>
            <a:avLst/>
            <a:gdLst>
              <a:gd name="connsiteX0" fmla="*/ 0 w 6190031"/>
              <a:gd name="connsiteY0" fmla="*/ 3269929 h 3269929"/>
              <a:gd name="connsiteX1" fmla="*/ 2489981 w 6190031"/>
              <a:gd name="connsiteY1" fmla="*/ 1131640 h 3269929"/>
              <a:gd name="connsiteX2" fmla="*/ 5767753 w 6190031"/>
              <a:gd name="connsiteY2" fmla="*/ 118766 h 3269929"/>
              <a:gd name="connsiteX3" fmla="*/ 6147581 w 6190031"/>
              <a:gd name="connsiteY3" fmla="*/ 20293 h 3269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0031" h="3269929">
                <a:moveTo>
                  <a:pt x="0" y="3269929"/>
                </a:moveTo>
                <a:cubicBezTo>
                  <a:pt x="764344" y="2463381"/>
                  <a:pt x="1528689" y="1656834"/>
                  <a:pt x="2489981" y="1131640"/>
                </a:cubicBezTo>
                <a:cubicBezTo>
                  <a:pt x="3451273" y="606446"/>
                  <a:pt x="5158153" y="303990"/>
                  <a:pt x="5767753" y="118766"/>
                </a:cubicBezTo>
                <a:cubicBezTo>
                  <a:pt x="6377353" y="-66458"/>
                  <a:pt x="6147581" y="20293"/>
                  <a:pt x="6147581" y="20293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0414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188599"/>
            <a:ext cx="10515600" cy="1325563"/>
          </a:xfrm>
        </p:spPr>
        <p:txBody>
          <a:bodyPr/>
          <a:lstStyle/>
          <a:p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M</a:t>
            </a:r>
            <a:r>
              <a:rPr kumimoji="1" lang="en-US" altLang="zh-CN" dirty="0" smtClean="0"/>
              <a:t>odels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34445937"/>
              </p:ext>
            </p:extLst>
          </p:nvPr>
        </p:nvGraphicFramePr>
        <p:xfrm>
          <a:off x="220441" y="1113913"/>
          <a:ext cx="848746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7005"/>
                <a:gridCol w="2037695"/>
                <a:gridCol w="1647140"/>
                <a:gridCol w="1571584"/>
                <a:gridCol w="1904036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Node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table</a:t>
                      </a:r>
                      <a:endParaRPr lang="zh-CN" altLang="en-US" dirty="0" smtClean="0"/>
                    </a:p>
                    <a:p>
                      <a:r>
                        <a:rPr lang="en-US" altLang="zh-CN" dirty="0" smtClean="0"/>
                        <a:t>Host/vs/</a:t>
                      </a:r>
                      <a:r>
                        <a:rPr lang="en-US" altLang="zh-CN" dirty="0" err="1" smtClean="0"/>
                        <a:t>nf</a:t>
                      </a:r>
                      <a:endParaRPr lang="zh-CN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Node</a:t>
                      </a:r>
                      <a:r>
                        <a:rPr lang="en-US" altLang="zh-CN" baseline="0" dirty="0" err="1" smtClean="0"/>
                        <a:t>_i</a:t>
                      </a:r>
                      <a:r>
                        <a:rPr lang="en-US" altLang="zh-CN" dirty="0" err="1" smtClean="0"/>
                        <a:t>d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altLang="zh-CN" dirty="0" err="1" smtClean="0"/>
                        <a:t>uuid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Name(string)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Type(string)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Mac_list</a:t>
                      </a:r>
                      <a:r>
                        <a:rPr lang="en-US" altLang="zh-CN" dirty="0" smtClean="0"/>
                        <a:t>(list)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12dfdefsdaf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vs0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vswitch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[1a:ef:e4:23:58,…]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30587460"/>
              </p:ext>
            </p:extLst>
          </p:nvPr>
        </p:nvGraphicFramePr>
        <p:xfrm>
          <a:off x="220440" y="2307785"/>
          <a:ext cx="848746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4465"/>
                <a:gridCol w="1944969"/>
                <a:gridCol w="1486550"/>
                <a:gridCol w="1560140"/>
                <a:gridCol w="1103873"/>
                <a:gridCol w="1177465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Link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table</a:t>
                      </a:r>
                      <a:endParaRPr lang="zh-CN" alt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CN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Link_id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altLang="zh-CN" dirty="0" err="1" smtClean="0"/>
                        <a:t>uuid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Src_node_id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Dst_node_id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ofport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outport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fed123321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12dfdefsdaf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12dfdefsdad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05678173"/>
              </p:ext>
            </p:extLst>
          </p:nvPr>
        </p:nvGraphicFramePr>
        <p:xfrm>
          <a:off x="220438" y="3321832"/>
          <a:ext cx="989423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0904"/>
                <a:gridCol w="3226212"/>
                <a:gridCol w="2473558"/>
                <a:gridCol w="2473558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Service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chain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template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table</a:t>
                      </a:r>
                      <a:endParaRPr lang="zh-CN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Template_id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altLang="zh-CN" dirty="0" err="1" smtClean="0"/>
                        <a:t>uuid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Name(string)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Pipe(string)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3dfd234445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Sc_template1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FW-&gt;NAT-&gt;DPI-&gt;WAF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295891987"/>
              </p:ext>
            </p:extLst>
          </p:nvPr>
        </p:nvGraphicFramePr>
        <p:xfrm>
          <a:off x="220435" y="4515704"/>
          <a:ext cx="1092117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0931"/>
                <a:gridCol w="1432619"/>
                <a:gridCol w="1925080"/>
                <a:gridCol w="2208618"/>
                <a:gridCol w="1492311"/>
                <a:gridCol w="2111617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User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service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chain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instance</a:t>
                      </a:r>
                      <a:endParaRPr lang="zh-CN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Sc_id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altLang="zh-CN" dirty="0" err="1" smtClean="0"/>
                        <a:t>uuid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Sc_name</a:t>
                      </a:r>
                      <a:r>
                        <a:rPr lang="en-US" altLang="zh-CN" dirty="0" smtClean="0"/>
                        <a:t>(string)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Template_id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altLang="zh-CN" dirty="0" err="1" smtClean="0"/>
                        <a:t>uuid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Proto(string)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Application_port</a:t>
                      </a:r>
                      <a:r>
                        <a:rPr lang="en-US" altLang="zh-CN" dirty="0" smtClean="0"/>
                        <a:t>(id)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234567890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sc1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3dfd234445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tcp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80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79613808"/>
              </p:ext>
            </p:extLst>
          </p:nvPr>
        </p:nvGraphicFramePr>
        <p:xfrm>
          <a:off x="220439" y="5711905"/>
          <a:ext cx="11694897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2767"/>
                <a:gridCol w="2311161"/>
                <a:gridCol w="3369894"/>
                <a:gridCol w="4321075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Bind</a:t>
                      </a:r>
                      <a:r>
                        <a:rPr lang="en-US" altLang="zh-CN" baseline="0" dirty="0" smtClean="0"/>
                        <a:t>ing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table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smtClean="0"/>
                        <a:t>Bind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host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service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chain</a:t>
                      </a:r>
                      <a:r>
                        <a:rPr lang="zh-CN" altLang="en-US" baseline="0" dirty="0" smtClean="0"/>
                        <a:t> </a:t>
                      </a:r>
                      <a:endParaRPr lang="zh-CN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Node_id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altLang="zh-CN" dirty="0" err="1" smtClean="0"/>
                        <a:t>uuid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Sc_id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altLang="zh-CN" dirty="0" err="1" smtClean="0"/>
                        <a:t>uuid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Binding_id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altLang="zh-CN" dirty="0" err="1" smtClean="0"/>
                        <a:t>uuid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Service_chian_id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Bind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host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specific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service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chain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instance</a:t>
                      </a:r>
                      <a:r>
                        <a:rPr lang="zh-CN" altLang="en-US" baseline="0" dirty="0" smtClean="0"/>
                        <a:t> 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任意形状 8"/>
          <p:cNvSpPr/>
          <p:nvPr/>
        </p:nvSpPr>
        <p:spPr>
          <a:xfrm>
            <a:off x="759655" y="1448972"/>
            <a:ext cx="5899314" cy="3646150"/>
          </a:xfrm>
          <a:custGeom>
            <a:avLst/>
            <a:gdLst>
              <a:gd name="connsiteX0" fmla="*/ 0 w 5899314"/>
              <a:gd name="connsiteY0" fmla="*/ 0 h 3646150"/>
              <a:gd name="connsiteX1" fmla="*/ 3221502 w 5899314"/>
              <a:gd name="connsiteY1" fmla="*/ 1181686 h 3646150"/>
              <a:gd name="connsiteX2" fmla="*/ 5120640 w 5899314"/>
              <a:gd name="connsiteY2" fmla="*/ 1181686 h 3646150"/>
              <a:gd name="connsiteX3" fmla="*/ 2461847 w 5899314"/>
              <a:gd name="connsiteY3" fmla="*/ 2363373 h 3646150"/>
              <a:gd name="connsiteX4" fmla="*/ 5711483 w 5899314"/>
              <a:gd name="connsiteY4" fmla="*/ 3573194 h 3646150"/>
              <a:gd name="connsiteX5" fmla="*/ 5528603 w 5899314"/>
              <a:gd name="connsiteY5" fmla="*/ 3516923 h 364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99314" h="3646150">
                <a:moveTo>
                  <a:pt x="0" y="0"/>
                </a:moveTo>
                <a:cubicBezTo>
                  <a:pt x="1184031" y="492369"/>
                  <a:pt x="2368062" y="984738"/>
                  <a:pt x="3221502" y="1181686"/>
                </a:cubicBezTo>
                <a:cubicBezTo>
                  <a:pt x="4074942" y="1378634"/>
                  <a:pt x="5247249" y="984738"/>
                  <a:pt x="5120640" y="1181686"/>
                </a:cubicBezTo>
                <a:cubicBezTo>
                  <a:pt x="4994031" y="1378634"/>
                  <a:pt x="2363373" y="1964788"/>
                  <a:pt x="2461847" y="2363373"/>
                </a:cubicBezTo>
                <a:cubicBezTo>
                  <a:pt x="2560321" y="2761958"/>
                  <a:pt x="5200357" y="3380936"/>
                  <a:pt x="5711483" y="3573194"/>
                </a:cubicBezTo>
                <a:cubicBezTo>
                  <a:pt x="6222609" y="3765452"/>
                  <a:pt x="5528603" y="3516923"/>
                  <a:pt x="5528603" y="3516923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任意形状 9"/>
          <p:cNvSpPr/>
          <p:nvPr/>
        </p:nvSpPr>
        <p:spPr>
          <a:xfrm>
            <a:off x="306306" y="888792"/>
            <a:ext cx="2408759" cy="5075910"/>
          </a:xfrm>
          <a:custGeom>
            <a:avLst/>
            <a:gdLst>
              <a:gd name="connsiteX0" fmla="*/ 2000796 w 2408759"/>
              <a:gd name="connsiteY0" fmla="*/ 349165 h 5075910"/>
              <a:gd name="connsiteX1" fmla="*/ 3183 w 2408759"/>
              <a:gd name="connsiteY1" fmla="*/ 489842 h 5075910"/>
              <a:gd name="connsiteX2" fmla="*/ 2408759 w 2408759"/>
              <a:gd name="connsiteY2" fmla="*/ 5075910 h 5075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8759" h="5075910">
                <a:moveTo>
                  <a:pt x="2000796" y="349165"/>
                </a:moveTo>
                <a:cubicBezTo>
                  <a:pt x="967992" y="25608"/>
                  <a:pt x="-64811" y="-297949"/>
                  <a:pt x="3183" y="489842"/>
                </a:cubicBezTo>
                <a:cubicBezTo>
                  <a:pt x="71177" y="1277633"/>
                  <a:pt x="2408759" y="5075910"/>
                  <a:pt x="2408759" y="507591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任意形状 10"/>
          <p:cNvSpPr/>
          <p:nvPr/>
        </p:nvSpPr>
        <p:spPr>
          <a:xfrm>
            <a:off x="3010486" y="4698609"/>
            <a:ext cx="1941342" cy="1223889"/>
          </a:xfrm>
          <a:custGeom>
            <a:avLst/>
            <a:gdLst>
              <a:gd name="connsiteX0" fmla="*/ 0 w 1941342"/>
              <a:gd name="connsiteY0" fmla="*/ 0 h 1223889"/>
              <a:gd name="connsiteX1" fmla="*/ 1941342 w 1941342"/>
              <a:gd name="connsiteY1" fmla="*/ 1223889 h 1223889"/>
              <a:gd name="connsiteX2" fmla="*/ 1941342 w 1941342"/>
              <a:gd name="connsiteY2" fmla="*/ 1223889 h 122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1342" h="1223889">
                <a:moveTo>
                  <a:pt x="0" y="0"/>
                </a:moveTo>
                <a:lnTo>
                  <a:pt x="1941342" y="1223889"/>
                </a:lnTo>
                <a:lnTo>
                  <a:pt x="1941342" y="1223889"/>
                </a:lnTo>
              </a:path>
            </a:pathLst>
          </a:custGeom>
          <a:noFill/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7661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341" y="-42839"/>
            <a:ext cx="10515600" cy="1325563"/>
          </a:xfrm>
        </p:spPr>
        <p:txBody>
          <a:bodyPr/>
          <a:lstStyle/>
          <a:p>
            <a:r>
              <a:rPr kumimoji="1" lang="en-US" altLang="zh-CN" dirty="0" smtClean="0"/>
              <a:t>Work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flows</a:t>
            </a:r>
            <a:endParaRPr kumimoji="1" lang="zh-CN" altLang="en-US" dirty="0"/>
          </a:p>
        </p:txBody>
      </p:sp>
      <p:grpSp>
        <p:nvGrpSpPr>
          <p:cNvPr id="23" name="组 22"/>
          <p:cNvGrpSpPr/>
          <p:nvPr/>
        </p:nvGrpSpPr>
        <p:grpSpPr>
          <a:xfrm>
            <a:off x="2039819" y="1282724"/>
            <a:ext cx="829994" cy="5160279"/>
            <a:chOff x="323559" y="1282724"/>
            <a:chExt cx="829994" cy="5160279"/>
          </a:xfrm>
        </p:grpSpPr>
        <p:sp>
          <p:nvSpPr>
            <p:cNvPr id="4" name="圆角矩形 3"/>
            <p:cNvSpPr/>
            <p:nvPr/>
          </p:nvSpPr>
          <p:spPr>
            <a:xfrm>
              <a:off x="323559" y="1282724"/>
              <a:ext cx="829994" cy="4335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VS0</a:t>
              </a:r>
              <a:endParaRPr kumimoji="1" lang="zh-CN" altLang="en-US" dirty="0"/>
            </a:p>
          </p:txBody>
        </p:sp>
        <p:cxnSp>
          <p:nvCxnSpPr>
            <p:cNvPr id="9" name="直线箭头连接符 8"/>
            <p:cNvCxnSpPr>
              <a:stCxn id="4" idx="2"/>
            </p:cNvCxnSpPr>
            <p:nvPr/>
          </p:nvCxnSpPr>
          <p:spPr>
            <a:xfrm>
              <a:off x="738556" y="1716258"/>
              <a:ext cx="0" cy="47267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 19"/>
          <p:cNvGrpSpPr/>
          <p:nvPr/>
        </p:nvGrpSpPr>
        <p:grpSpPr>
          <a:xfrm>
            <a:off x="5082836" y="1212384"/>
            <a:ext cx="829994" cy="5160279"/>
            <a:chOff x="2170822" y="1282724"/>
            <a:chExt cx="829994" cy="5160279"/>
          </a:xfrm>
        </p:grpSpPr>
        <p:sp>
          <p:nvSpPr>
            <p:cNvPr id="5" name="圆角矩形 4"/>
            <p:cNvSpPr/>
            <p:nvPr/>
          </p:nvSpPr>
          <p:spPr>
            <a:xfrm>
              <a:off x="2170822" y="1282724"/>
              <a:ext cx="829994" cy="4335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FW</a:t>
              </a:r>
              <a:endParaRPr kumimoji="1" lang="zh-CN" altLang="en-US" dirty="0"/>
            </a:p>
          </p:txBody>
        </p:sp>
        <p:cxnSp>
          <p:nvCxnSpPr>
            <p:cNvPr id="12" name="直线箭头连接符 11"/>
            <p:cNvCxnSpPr>
              <a:stCxn id="5" idx="2"/>
            </p:cNvCxnSpPr>
            <p:nvPr/>
          </p:nvCxnSpPr>
          <p:spPr>
            <a:xfrm>
              <a:off x="2585819" y="1716258"/>
              <a:ext cx="0" cy="47267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 20"/>
          <p:cNvGrpSpPr/>
          <p:nvPr/>
        </p:nvGrpSpPr>
        <p:grpSpPr>
          <a:xfrm>
            <a:off x="11023799" y="1282724"/>
            <a:ext cx="829994" cy="5160279"/>
            <a:chOff x="4018085" y="1282724"/>
            <a:chExt cx="829994" cy="5160279"/>
          </a:xfrm>
        </p:grpSpPr>
        <p:sp>
          <p:nvSpPr>
            <p:cNvPr id="6" name="圆角矩形 5"/>
            <p:cNvSpPr/>
            <p:nvPr/>
          </p:nvSpPr>
          <p:spPr>
            <a:xfrm>
              <a:off x="4018085" y="1282724"/>
              <a:ext cx="829994" cy="4335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LB</a:t>
              </a:r>
              <a:endParaRPr kumimoji="1" lang="zh-CN" altLang="en-US" dirty="0"/>
            </a:p>
          </p:txBody>
        </p:sp>
        <p:cxnSp>
          <p:nvCxnSpPr>
            <p:cNvPr id="14" name="直线箭头连接符 13"/>
            <p:cNvCxnSpPr>
              <a:stCxn id="6" idx="2"/>
            </p:cNvCxnSpPr>
            <p:nvPr/>
          </p:nvCxnSpPr>
          <p:spPr>
            <a:xfrm>
              <a:off x="4433082" y="1716258"/>
              <a:ext cx="0" cy="47267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 21"/>
          <p:cNvGrpSpPr/>
          <p:nvPr/>
        </p:nvGrpSpPr>
        <p:grpSpPr>
          <a:xfrm>
            <a:off x="8100649" y="1282724"/>
            <a:ext cx="829994" cy="5160279"/>
            <a:chOff x="5709140" y="1282724"/>
            <a:chExt cx="829994" cy="5160279"/>
          </a:xfrm>
        </p:grpSpPr>
        <p:sp>
          <p:nvSpPr>
            <p:cNvPr id="7" name="圆角矩形 6"/>
            <p:cNvSpPr/>
            <p:nvPr/>
          </p:nvSpPr>
          <p:spPr>
            <a:xfrm>
              <a:off x="5709140" y="1282724"/>
              <a:ext cx="829994" cy="4335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NAT</a:t>
              </a:r>
              <a:endParaRPr kumimoji="1" lang="zh-CN" altLang="en-US" dirty="0"/>
            </a:p>
          </p:txBody>
        </p:sp>
        <p:cxnSp>
          <p:nvCxnSpPr>
            <p:cNvPr id="16" name="直线箭头连接符 15"/>
            <p:cNvCxnSpPr>
              <a:stCxn id="7" idx="2"/>
            </p:cNvCxnSpPr>
            <p:nvPr/>
          </p:nvCxnSpPr>
          <p:spPr>
            <a:xfrm>
              <a:off x="6124137" y="1716258"/>
              <a:ext cx="0" cy="47267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18"/>
          <p:cNvSpPr txBox="1"/>
          <p:nvPr/>
        </p:nvSpPr>
        <p:spPr>
          <a:xfrm>
            <a:off x="1315923" y="1633138"/>
            <a:ext cx="2982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Src_mac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host?</a:t>
            </a:r>
            <a:endParaRPr kumimoji="1" lang="zh-CN" altLang="en-US" dirty="0" smtClean="0"/>
          </a:p>
          <a:p>
            <a:r>
              <a:rPr kumimoji="1" lang="en-US" altLang="zh-CN" dirty="0" err="1" smtClean="0"/>
              <a:t>ofport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where?</a:t>
            </a:r>
            <a:r>
              <a:rPr kumimoji="1" lang="zh-CN" altLang="en-US" dirty="0" smtClean="0"/>
              <a:t> </a:t>
            </a:r>
          </a:p>
          <a:p>
            <a:r>
              <a:rPr kumimoji="1" lang="en-US" altLang="zh-CN" dirty="0" smtClean="0"/>
              <a:t>port: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has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defined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agile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flow?</a:t>
            </a:r>
            <a:endParaRPr kumimoji="1" lang="zh-CN" altLang="en-US" dirty="0" smtClean="0"/>
          </a:p>
          <a:p>
            <a:r>
              <a:rPr kumimoji="1" lang="en-US" altLang="zh-CN" dirty="0" err="1"/>
              <a:t>o</a:t>
            </a:r>
            <a:r>
              <a:rPr kumimoji="1" lang="en-US" altLang="zh-CN" dirty="0" err="1" smtClean="0"/>
              <a:t>utport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?</a:t>
            </a:r>
            <a:endParaRPr kumimoji="1" lang="zh-CN" altLang="en-US" dirty="0"/>
          </a:p>
        </p:txBody>
      </p:sp>
      <p:cxnSp>
        <p:nvCxnSpPr>
          <p:cNvPr id="27" name="直线箭头连接符 26"/>
          <p:cNvCxnSpPr/>
          <p:nvPr/>
        </p:nvCxnSpPr>
        <p:spPr>
          <a:xfrm>
            <a:off x="518311" y="2539835"/>
            <a:ext cx="1936505" cy="16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/>
          <p:nvPr/>
        </p:nvCxnSpPr>
        <p:spPr>
          <a:xfrm>
            <a:off x="518311" y="2906882"/>
            <a:ext cx="1936505" cy="491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/>
          <p:nvPr/>
        </p:nvCxnSpPr>
        <p:spPr>
          <a:xfrm>
            <a:off x="2480021" y="3366726"/>
            <a:ext cx="3005210" cy="13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/>
          <p:nvPr/>
        </p:nvCxnSpPr>
        <p:spPr>
          <a:xfrm flipH="1" flipV="1">
            <a:off x="2454816" y="3672564"/>
            <a:ext cx="3043017" cy="35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 32"/>
          <p:cNvGrpSpPr/>
          <p:nvPr/>
        </p:nvGrpSpPr>
        <p:grpSpPr>
          <a:xfrm>
            <a:off x="103314" y="1282724"/>
            <a:ext cx="829994" cy="5160279"/>
            <a:chOff x="323559" y="1282724"/>
            <a:chExt cx="829994" cy="5160279"/>
          </a:xfrm>
        </p:grpSpPr>
        <p:sp>
          <p:nvSpPr>
            <p:cNvPr id="34" name="圆角矩形 33"/>
            <p:cNvSpPr/>
            <p:nvPr/>
          </p:nvSpPr>
          <p:spPr>
            <a:xfrm>
              <a:off x="323559" y="1282724"/>
              <a:ext cx="829994" cy="4335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HOST</a:t>
              </a:r>
              <a:endParaRPr kumimoji="1" lang="zh-CN" altLang="en-US" dirty="0"/>
            </a:p>
          </p:txBody>
        </p:sp>
        <p:cxnSp>
          <p:nvCxnSpPr>
            <p:cNvPr id="35" name="直线箭头连接符 34"/>
            <p:cNvCxnSpPr>
              <a:stCxn id="35" idx="2"/>
            </p:cNvCxnSpPr>
            <p:nvPr/>
          </p:nvCxnSpPr>
          <p:spPr>
            <a:xfrm>
              <a:off x="738556" y="1716258"/>
              <a:ext cx="0" cy="47267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线箭头连接符 39"/>
          <p:cNvCxnSpPr/>
          <p:nvPr/>
        </p:nvCxnSpPr>
        <p:spPr>
          <a:xfrm>
            <a:off x="2454816" y="4079630"/>
            <a:ext cx="6060830" cy="105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/>
          <p:cNvCxnSpPr/>
          <p:nvPr/>
        </p:nvCxnSpPr>
        <p:spPr>
          <a:xfrm flipH="1" flipV="1">
            <a:off x="2454816" y="4442825"/>
            <a:ext cx="6060830" cy="70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/>
          <p:nvPr/>
        </p:nvCxnSpPr>
        <p:spPr>
          <a:xfrm>
            <a:off x="505709" y="4985513"/>
            <a:ext cx="10933087" cy="48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/>
          <p:cNvCxnSpPr/>
          <p:nvPr/>
        </p:nvCxnSpPr>
        <p:spPr>
          <a:xfrm flipH="1" flipV="1">
            <a:off x="518311" y="5303989"/>
            <a:ext cx="10920485" cy="54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6071857" y="2617876"/>
            <a:ext cx="2982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Src_mac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host?</a:t>
            </a:r>
            <a:endParaRPr kumimoji="1" lang="zh-CN" altLang="en-US" dirty="0" smtClean="0"/>
          </a:p>
          <a:p>
            <a:r>
              <a:rPr kumimoji="1" lang="en-US" altLang="zh-CN" dirty="0" err="1" smtClean="0"/>
              <a:t>ofport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where?</a:t>
            </a:r>
            <a:r>
              <a:rPr kumimoji="1" lang="zh-CN" altLang="en-US" dirty="0" smtClean="0"/>
              <a:t> </a:t>
            </a:r>
          </a:p>
          <a:p>
            <a:r>
              <a:rPr kumimoji="1" lang="en-US" altLang="zh-CN" dirty="0" smtClean="0"/>
              <a:t>port: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has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defined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agile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flow?</a:t>
            </a:r>
            <a:endParaRPr kumimoji="1" lang="zh-CN" altLang="en-US" dirty="0" smtClean="0"/>
          </a:p>
          <a:p>
            <a:r>
              <a:rPr kumimoji="1" lang="en-US" altLang="zh-CN" dirty="0" err="1"/>
              <a:t>o</a:t>
            </a:r>
            <a:r>
              <a:rPr kumimoji="1" lang="en-US" altLang="zh-CN" dirty="0" err="1" smtClean="0"/>
              <a:t>utport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83296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70" y="9530"/>
            <a:ext cx="10515600" cy="1325563"/>
          </a:xfrm>
        </p:spPr>
        <p:txBody>
          <a:bodyPr/>
          <a:lstStyle/>
          <a:p>
            <a:r>
              <a:rPr kumimoji="1" lang="en-US" altLang="zh-CN" dirty="0" smtClean="0"/>
              <a:t>Flow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table</a:t>
            </a:r>
            <a:endParaRPr kumimoji="1" lang="zh-CN" altLang="en-US" dirty="0"/>
          </a:p>
        </p:txBody>
      </p:sp>
      <p:sp>
        <p:nvSpPr>
          <p:cNvPr id="177" name="圆角矩形 176"/>
          <p:cNvSpPr/>
          <p:nvPr/>
        </p:nvSpPr>
        <p:spPr>
          <a:xfrm>
            <a:off x="5247248" y="1264085"/>
            <a:ext cx="1406769" cy="4093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Table=0</a:t>
            </a:r>
            <a:endParaRPr kumimoji="1" lang="zh-CN" altLang="en-US" dirty="0"/>
          </a:p>
        </p:txBody>
      </p:sp>
      <p:sp>
        <p:nvSpPr>
          <p:cNvPr id="178" name="圆角矩形 177"/>
          <p:cNvSpPr/>
          <p:nvPr/>
        </p:nvSpPr>
        <p:spPr>
          <a:xfrm>
            <a:off x="3249637" y="3446585"/>
            <a:ext cx="1491175" cy="675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Table=20</a:t>
            </a:r>
            <a:endParaRPr kumimoji="1" lang="zh-CN" altLang="en-US" dirty="0" smtClean="0"/>
          </a:p>
          <a:p>
            <a:pPr algn="ctr"/>
            <a:r>
              <a:rPr kumimoji="1" lang="en-US" altLang="zh-CN" dirty="0" smtClean="0"/>
              <a:t>For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FW</a:t>
            </a:r>
            <a:endParaRPr kumimoji="1" lang="zh-CN" altLang="en-US" dirty="0"/>
          </a:p>
        </p:txBody>
      </p:sp>
      <p:sp>
        <p:nvSpPr>
          <p:cNvPr id="179" name="圆角矩形 178"/>
          <p:cNvSpPr/>
          <p:nvPr/>
        </p:nvSpPr>
        <p:spPr>
          <a:xfrm>
            <a:off x="5205046" y="3446585"/>
            <a:ext cx="1491175" cy="675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Table=21</a:t>
            </a:r>
            <a:endParaRPr kumimoji="1" lang="zh-CN" altLang="en-US" dirty="0" smtClean="0"/>
          </a:p>
          <a:p>
            <a:pPr algn="ctr"/>
            <a:r>
              <a:rPr kumimoji="1" lang="en-US" altLang="zh-CN" dirty="0" smtClean="0"/>
              <a:t>For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NAT</a:t>
            </a:r>
            <a:endParaRPr kumimoji="1" lang="zh-CN" altLang="en-US" dirty="0"/>
          </a:p>
        </p:txBody>
      </p:sp>
      <p:sp>
        <p:nvSpPr>
          <p:cNvPr id="180" name="圆角矩形 179"/>
          <p:cNvSpPr/>
          <p:nvPr/>
        </p:nvSpPr>
        <p:spPr>
          <a:xfrm>
            <a:off x="7160455" y="3446584"/>
            <a:ext cx="1491175" cy="675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Table=21</a:t>
            </a:r>
            <a:endParaRPr kumimoji="1" lang="zh-CN" altLang="en-US" dirty="0" smtClean="0"/>
          </a:p>
          <a:p>
            <a:pPr algn="ctr"/>
            <a:r>
              <a:rPr kumimoji="1" lang="en-US" altLang="zh-CN" dirty="0" smtClean="0"/>
              <a:t>For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WAF</a:t>
            </a:r>
            <a:endParaRPr kumimoji="1" lang="zh-CN" altLang="en-US" dirty="0"/>
          </a:p>
        </p:txBody>
      </p:sp>
      <p:cxnSp>
        <p:nvCxnSpPr>
          <p:cNvPr id="183" name="直线箭头连接符 182"/>
          <p:cNvCxnSpPr>
            <a:stCxn id="177" idx="2"/>
            <a:endCxn id="178" idx="0"/>
          </p:cNvCxnSpPr>
          <p:nvPr/>
        </p:nvCxnSpPr>
        <p:spPr>
          <a:xfrm flipH="1">
            <a:off x="3995225" y="1673386"/>
            <a:ext cx="1955408" cy="1773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线箭头连接符 184"/>
          <p:cNvCxnSpPr>
            <a:stCxn id="177" idx="2"/>
            <a:endCxn id="179" idx="0"/>
          </p:cNvCxnSpPr>
          <p:nvPr/>
        </p:nvCxnSpPr>
        <p:spPr>
          <a:xfrm>
            <a:off x="5950633" y="1673386"/>
            <a:ext cx="1" cy="1773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线箭头连接符 186"/>
          <p:cNvCxnSpPr>
            <a:stCxn id="177" idx="2"/>
            <a:endCxn id="180" idx="0"/>
          </p:cNvCxnSpPr>
          <p:nvPr/>
        </p:nvCxnSpPr>
        <p:spPr>
          <a:xfrm>
            <a:off x="5950633" y="1673386"/>
            <a:ext cx="1955410" cy="1773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折角形 188"/>
          <p:cNvSpPr/>
          <p:nvPr/>
        </p:nvSpPr>
        <p:spPr>
          <a:xfrm>
            <a:off x="126608" y="1296356"/>
            <a:ext cx="3151164" cy="2377326"/>
          </a:xfrm>
          <a:prstGeom prst="foldedCorne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>
                <a:solidFill>
                  <a:schemeClr val="bg1"/>
                </a:solidFill>
              </a:rPr>
              <a:t>FOR</a:t>
            </a:r>
            <a:r>
              <a:rPr kumimoji="1" lang="zh-CN" altLang="en-US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b="1" dirty="0" smtClean="0">
                <a:solidFill>
                  <a:schemeClr val="bg1"/>
                </a:solidFill>
              </a:rPr>
              <a:t>CORE</a:t>
            </a:r>
            <a:r>
              <a:rPr kumimoji="1" lang="zh-CN" altLang="en-US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b="1" dirty="0" err="1" smtClean="0">
                <a:solidFill>
                  <a:schemeClr val="bg1"/>
                </a:solidFill>
              </a:rPr>
              <a:t>vswitch</a:t>
            </a:r>
            <a:endParaRPr kumimoji="1" lang="zh-CN" altLang="en-US" b="1" dirty="0" smtClean="0">
              <a:solidFill>
                <a:schemeClr val="bg1"/>
              </a:solidFill>
            </a:endParaRPr>
          </a:p>
          <a:p>
            <a:pPr algn="ctr"/>
            <a:endParaRPr kumimoji="1" lang="zh-CN" altLang="en-US" b="1" dirty="0" smtClean="0">
              <a:solidFill>
                <a:schemeClr val="bg1"/>
              </a:solidFill>
            </a:endParaRPr>
          </a:p>
          <a:p>
            <a:pPr algn="ctr"/>
            <a:r>
              <a:rPr kumimoji="1" lang="en-US" altLang="zh-CN" b="1" dirty="0" smtClean="0">
                <a:solidFill>
                  <a:schemeClr val="bg1"/>
                </a:solidFill>
              </a:rPr>
              <a:t>We</a:t>
            </a:r>
            <a:r>
              <a:rPr kumimoji="1" lang="zh-CN" altLang="en-US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b="1" dirty="0" smtClean="0">
                <a:solidFill>
                  <a:schemeClr val="bg1"/>
                </a:solidFill>
              </a:rPr>
              <a:t>use</a:t>
            </a:r>
            <a:r>
              <a:rPr kumimoji="1" lang="zh-CN" altLang="en-US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b="1" dirty="0" smtClean="0">
                <a:solidFill>
                  <a:schemeClr val="bg1"/>
                </a:solidFill>
              </a:rPr>
              <a:t>application</a:t>
            </a:r>
            <a:r>
              <a:rPr kumimoji="1" lang="zh-CN" altLang="en-US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b="1" dirty="0" smtClean="0">
                <a:solidFill>
                  <a:schemeClr val="bg1"/>
                </a:solidFill>
              </a:rPr>
              <a:t>port</a:t>
            </a:r>
            <a:r>
              <a:rPr kumimoji="1" lang="zh-CN" altLang="en-US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b="1" dirty="0" smtClean="0">
                <a:solidFill>
                  <a:schemeClr val="bg1"/>
                </a:solidFill>
              </a:rPr>
              <a:t>and</a:t>
            </a:r>
            <a:r>
              <a:rPr kumimoji="1" lang="zh-CN" altLang="en-US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b="1" dirty="0" err="1" smtClean="0">
                <a:solidFill>
                  <a:schemeClr val="bg1"/>
                </a:solidFill>
              </a:rPr>
              <a:t>ofport</a:t>
            </a:r>
            <a:r>
              <a:rPr kumimoji="1" lang="zh-CN" altLang="en-US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b="1" dirty="0" smtClean="0">
                <a:solidFill>
                  <a:schemeClr val="bg1"/>
                </a:solidFill>
              </a:rPr>
              <a:t>to</a:t>
            </a:r>
            <a:r>
              <a:rPr kumimoji="1" lang="zh-CN" altLang="en-US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b="1" dirty="0" smtClean="0">
                <a:solidFill>
                  <a:schemeClr val="bg1"/>
                </a:solidFill>
              </a:rPr>
              <a:t>decide</a:t>
            </a:r>
            <a:r>
              <a:rPr kumimoji="1" lang="zh-CN" altLang="en-US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b="1" dirty="0" smtClean="0">
                <a:solidFill>
                  <a:schemeClr val="bg1"/>
                </a:solidFill>
              </a:rPr>
              <a:t>where</a:t>
            </a:r>
            <a:r>
              <a:rPr kumimoji="1" lang="zh-CN" altLang="en-US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b="1" dirty="0" smtClean="0">
                <a:solidFill>
                  <a:schemeClr val="bg1"/>
                </a:solidFill>
              </a:rPr>
              <a:t>need</a:t>
            </a:r>
            <a:r>
              <a:rPr kumimoji="1" lang="zh-CN" altLang="en-US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b="1" dirty="0" smtClean="0">
                <a:solidFill>
                  <a:schemeClr val="bg1"/>
                </a:solidFill>
              </a:rPr>
              <a:t>to</a:t>
            </a:r>
            <a:r>
              <a:rPr kumimoji="1" lang="zh-CN" altLang="en-US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b="1" dirty="0" smtClean="0">
                <a:solidFill>
                  <a:schemeClr val="bg1"/>
                </a:solidFill>
              </a:rPr>
              <a:t>go</a:t>
            </a:r>
            <a:r>
              <a:rPr kumimoji="1" lang="zh-CN" altLang="en-US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b="1" dirty="0" smtClean="0">
                <a:solidFill>
                  <a:schemeClr val="bg1"/>
                </a:solidFill>
              </a:rPr>
              <a:t>for</a:t>
            </a:r>
            <a:r>
              <a:rPr kumimoji="1" lang="zh-CN" altLang="en-US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b="1" dirty="0" smtClean="0">
                <a:solidFill>
                  <a:schemeClr val="bg1"/>
                </a:solidFill>
              </a:rPr>
              <a:t>next</a:t>
            </a:r>
            <a:r>
              <a:rPr kumimoji="1" lang="zh-CN" altLang="en-US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b="1" dirty="0" smtClean="0">
                <a:solidFill>
                  <a:schemeClr val="bg1"/>
                </a:solidFill>
              </a:rPr>
              <a:t>station.</a:t>
            </a:r>
            <a:r>
              <a:rPr kumimoji="1" lang="zh-CN" altLang="en-US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b="1" dirty="0" err="1" smtClean="0">
                <a:solidFill>
                  <a:schemeClr val="bg1"/>
                </a:solidFill>
              </a:rPr>
              <a:t>Othersise</a:t>
            </a:r>
            <a:r>
              <a:rPr kumimoji="1" lang="en-US" altLang="zh-CN" b="1" dirty="0" smtClean="0">
                <a:solidFill>
                  <a:schemeClr val="bg1"/>
                </a:solidFill>
              </a:rPr>
              <a:t>,</a:t>
            </a:r>
            <a:r>
              <a:rPr kumimoji="1" lang="zh-CN" altLang="en-US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b="1" dirty="0" smtClean="0">
                <a:solidFill>
                  <a:schemeClr val="bg1"/>
                </a:solidFill>
              </a:rPr>
              <a:t>every</a:t>
            </a:r>
            <a:r>
              <a:rPr kumimoji="1" lang="zh-CN" altLang="en-US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b="1" dirty="0" smtClean="0">
                <a:solidFill>
                  <a:schemeClr val="bg1"/>
                </a:solidFill>
              </a:rPr>
              <a:t>packet</a:t>
            </a:r>
            <a:r>
              <a:rPr kumimoji="1" lang="zh-CN" altLang="en-US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b="1" dirty="0" smtClean="0">
                <a:solidFill>
                  <a:schemeClr val="bg1"/>
                </a:solidFill>
              </a:rPr>
              <a:t>go</a:t>
            </a:r>
            <a:r>
              <a:rPr kumimoji="1" lang="zh-CN" altLang="en-US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b="1" dirty="0" smtClean="0">
                <a:solidFill>
                  <a:schemeClr val="bg1"/>
                </a:solidFill>
              </a:rPr>
              <a:t>with</a:t>
            </a:r>
            <a:r>
              <a:rPr kumimoji="1" lang="zh-CN" altLang="en-US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b="1" dirty="0" smtClean="0">
                <a:solidFill>
                  <a:schemeClr val="bg1"/>
                </a:solidFill>
              </a:rPr>
              <a:t>normal</a:t>
            </a:r>
            <a:r>
              <a:rPr kumimoji="1" lang="zh-CN" altLang="en-US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b="1" dirty="0" smtClean="0">
                <a:solidFill>
                  <a:schemeClr val="bg1"/>
                </a:solidFill>
              </a:rPr>
              <a:t>flow.</a:t>
            </a:r>
            <a:endParaRPr kumimoji="1" lang="zh-CN" altLang="en-US" b="1" dirty="0" smtClean="0">
              <a:solidFill>
                <a:schemeClr val="bg1"/>
              </a:solidFill>
            </a:endParaRPr>
          </a:p>
        </p:txBody>
      </p:sp>
      <p:sp>
        <p:nvSpPr>
          <p:cNvPr id="193" name="文本框 192"/>
          <p:cNvSpPr txBox="1"/>
          <p:nvPr/>
        </p:nvSpPr>
        <p:spPr>
          <a:xfrm>
            <a:off x="4621823" y="1940671"/>
            <a:ext cx="2982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ofport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where?</a:t>
            </a:r>
            <a:r>
              <a:rPr kumimoji="1" lang="zh-CN" altLang="en-US" dirty="0" smtClean="0"/>
              <a:t> </a:t>
            </a:r>
          </a:p>
          <a:p>
            <a:r>
              <a:rPr kumimoji="1" lang="en-US" altLang="zh-CN" dirty="0" smtClean="0"/>
              <a:t>port: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has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defined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agile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flow?</a:t>
            </a:r>
            <a:endParaRPr kumimoji="1" lang="zh-CN" altLang="en-US" dirty="0" smtClean="0"/>
          </a:p>
          <a:p>
            <a:r>
              <a:rPr kumimoji="1" lang="en-US" altLang="zh-CN" dirty="0" err="1"/>
              <a:t>o</a:t>
            </a:r>
            <a:r>
              <a:rPr kumimoji="1" lang="en-US" altLang="zh-CN" dirty="0" err="1" smtClean="0"/>
              <a:t>utport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194" name="圆角矩形 193"/>
          <p:cNvSpPr/>
          <p:nvPr/>
        </p:nvSpPr>
        <p:spPr>
          <a:xfrm>
            <a:off x="1263747" y="4469174"/>
            <a:ext cx="1406769" cy="4093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Table=0</a:t>
            </a:r>
            <a:endParaRPr kumimoji="1" lang="zh-CN" altLang="en-US" dirty="0"/>
          </a:p>
        </p:txBody>
      </p:sp>
      <p:cxnSp>
        <p:nvCxnSpPr>
          <p:cNvPr id="196" name="直线连接符 195"/>
          <p:cNvCxnSpPr/>
          <p:nvPr/>
        </p:nvCxnSpPr>
        <p:spPr>
          <a:xfrm flipV="1">
            <a:off x="8470" y="4304714"/>
            <a:ext cx="12183530" cy="2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圆角矩形 199"/>
          <p:cNvSpPr/>
          <p:nvPr/>
        </p:nvSpPr>
        <p:spPr>
          <a:xfrm>
            <a:off x="140678" y="5950223"/>
            <a:ext cx="1491175" cy="675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Table=20</a:t>
            </a:r>
            <a:endParaRPr kumimoji="1" lang="zh-CN" altLang="en-US" dirty="0" smtClean="0"/>
          </a:p>
          <a:p>
            <a:pPr algn="ctr"/>
            <a:r>
              <a:rPr kumimoji="1" lang="en-US" altLang="zh-CN" dirty="0" err="1" smtClean="0"/>
              <a:t>Fw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rule</a:t>
            </a:r>
            <a:endParaRPr kumimoji="1" lang="zh-CN" altLang="en-US" dirty="0"/>
          </a:p>
        </p:txBody>
      </p:sp>
      <p:cxnSp>
        <p:nvCxnSpPr>
          <p:cNvPr id="202" name="直线箭头连接符 201"/>
          <p:cNvCxnSpPr>
            <a:stCxn id="194" idx="2"/>
            <a:endCxn id="200" idx="0"/>
          </p:cNvCxnSpPr>
          <p:nvPr/>
        </p:nvCxnSpPr>
        <p:spPr>
          <a:xfrm flipH="1">
            <a:off x="886266" y="4878475"/>
            <a:ext cx="1080866" cy="1071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文本框 203"/>
          <p:cNvSpPr txBox="1"/>
          <p:nvPr/>
        </p:nvSpPr>
        <p:spPr>
          <a:xfrm>
            <a:off x="914398" y="4920679"/>
            <a:ext cx="2982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Src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mac: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host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mac?</a:t>
            </a:r>
            <a:endParaRPr kumimoji="1" lang="zh-CN" altLang="en-US" dirty="0" smtClean="0"/>
          </a:p>
          <a:p>
            <a:r>
              <a:rPr kumimoji="1" lang="en-US" altLang="zh-CN" dirty="0" smtClean="0"/>
              <a:t>port: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has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defined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agile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flow?</a:t>
            </a:r>
            <a:endParaRPr kumimoji="1" lang="zh-CN" altLang="en-US" dirty="0" smtClean="0"/>
          </a:p>
          <a:p>
            <a:r>
              <a:rPr kumimoji="1" lang="en-US" altLang="zh-CN" dirty="0" smtClean="0"/>
              <a:t>Resubmit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(;20)</a:t>
            </a:r>
            <a:endParaRPr kumimoji="1" lang="zh-CN" altLang="en-US" dirty="0"/>
          </a:p>
        </p:txBody>
      </p:sp>
      <p:sp>
        <p:nvSpPr>
          <p:cNvPr id="205" name="圆角矩形 204"/>
          <p:cNvSpPr/>
          <p:nvPr/>
        </p:nvSpPr>
        <p:spPr>
          <a:xfrm>
            <a:off x="2712720" y="5895701"/>
            <a:ext cx="1491175" cy="675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 smtClean="0"/>
          </a:p>
          <a:p>
            <a:pPr algn="ctr"/>
            <a:r>
              <a:rPr kumimoji="1" lang="en-US" altLang="zh-CN" dirty="0" err="1" smtClean="0"/>
              <a:t>Nomal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flow</a:t>
            </a:r>
            <a:endParaRPr kumimoji="1" lang="zh-CN" altLang="en-US" dirty="0"/>
          </a:p>
        </p:txBody>
      </p:sp>
      <p:cxnSp>
        <p:nvCxnSpPr>
          <p:cNvPr id="207" name="直线箭头连接符 206"/>
          <p:cNvCxnSpPr>
            <a:stCxn id="194" idx="2"/>
            <a:endCxn id="205" idx="0"/>
          </p:cNvCxnSpPr>
          <p:nvPr/>
        </p:nvCxnSpPr>
        <p:spPr>
          <a:xfrm>
            <a:off x="1967132" y="4878475"/>
            <a:ext cx="1491176" cy="1017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折角形 207"/>
          <p:cNvSpPr/>
          <p:nvPr/>
        </p:nvSpPr>
        <p:spPr>
          <a:xfrm>
            <a:off x="4642336" y="4879742"/>
            <a:ext cx="2839328" cy="1408105"/>
          </a:xfrm>
          <a:prstGeom prst="foldedCorne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>
                <a:solidFill>
                  <a:schemeClr val="bg1"/>
                </a:solidFill>
              </a:rPr>
              <a:t>FOR</a:t>
            </a:r>
            <a:r>
              <a:rPr kumimoji="1" lang="zh-CN" altLang="en-US" b="1" dirty="0">
                <a:solidFill>
                  <a:schemeClr val="bg1"/>
                </a:solidFill>
              </a:rPr>
              <a:t> </a:t>
            </a:r>
            <a:r>
              <a:rPr kumimoji="1" lang="en-US" altLang="zh-CN" b="1" dirty="0" smtClean="0">
                <a:solidFill>
                  <a:schemeClr val="bg1"/>
                </a:solidFill>
              </a:rPr>
              <a:t>NETWORK</a:t>
            </a:r>
            <a:r>
              <a:rPr kumimoji="1" lang="zh-CN" altLang="en-US" b="1" dirty="0">
                <a:solidFill>
                  <a:schemeClr val="bg1"/>
                </a:solidFill>
              </a:rPr>
              <a:t> </a:t>
            </a:r>
            <a:r>
              <a:rPr kumimoji="1" lang="en-US" altLang="zh-CN" b="1" dirty="0" smtClean="0">
                <a:solidFill>
                  <a:schemeClr val="bg1"/>
                </a:solidFill>
              </a:rPr>
              <a:t>SERVICE</a:t>
            </a:r>
            <a:endParaRPr kumimoji="1" lang="zh-CN" altLang="en-US" b="1" dirty="0" smtClean="0">
              <a:solidFill>
                <a:schemeClr val="bg1"/>
              </a:solidFill>
            </a:endParaRPr>
          </a:p>
          <a:p>
            <a:pPr algn="ctr"/>
            <a:endParaRPr kumimoji="1" lang="zh-CN" altLang="en-US" b="1" dirty="0" smtClean="0">
              <a:solidFill>
                <a:schemeClr val="bg1"/>
              </a:solidFill>
            </a:endParaRPr>
          </a:p>
          <a:p>
            <a:pPr algn="ctr"/>
            <a:r>
              <a:rPr kumimoji="1" lang="en-US" altLang="zh-CN" b="1" dirty="0" smtClean="0">
                <a:solidFill>
                  <a:schemeClr val="bg1"/>
                </a:solidFill>
              </a:rPr>
              <a:t>Using</a:t>
            </a:r>
            <a:r>
              <a:rPr kumimoji="1" lang="zh-CN" altLang="en-US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b="1" dirty="0" smtClean="0">
                <a:solidFill>
                  <a:schemeClr val="bg1"/>
                </a:solidFill>
              </a:rPr>
              <a:t>the</a:t>
            </a:r>
            <a:r>
              <a:rPr kumimoji="1" lang="zh-CN" altLang="en-US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b="1" dirty="0" err="1" smtClean="0">
                <a:solidFill>
                  <a:schemeClr val="bg1"/>
                </a:solidFill>
              </a:rPr>
              <a:t>src</a:t>
            </a:r>
            <a:r>
              <a:rPr kumimoji="1" lang="zh-CN" altLang="en-US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b="1" dirty="0" smtClean="0">
                <a:solidFill>
                  <a:schemeClr val="bg1"/>
                </a:solidFill>
              </a:rPr>
              <a:t>mac</a:t>
            </a:r>
            <a:r>
              <a:rPr kumimoji="1" lang="zh-CN" altLang="en-US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b="1" dirty="0" smtClean="0">
                <a:solidFill>
                  <a:schemeClr val="bg1"/>
                </a:solidFill>
              </a:rPr>
              <a:t>and</a:t>
            </a:r>
            <a:r>
              <a:rPr kumimoji="1" lang="zh-CN" altLang="en-US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b="1" dirty="0" smtClean="0">
                <a:solidFill>
                  <a:schemeClr val="bg1"/>
                </a:solidFill>
              </a:rPr>
              <a:t>application</a:t>
            </a:r>
            <a:r>
              <a:rPr kumimoji="1" lang="zh-CN" altLang="en-US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b="1" dirty="0" smtClean="0">
                <a:solidFill>
                  <a:schemeClr val="bg1"/>
                </a:solidFill>
              </a:rPr>
              <a:t>port</a:t>
            </a:r>
            <a:r>
              <a:rPr kumimoji="1" lang="zh-CN" altLang="en-US" b="1" dirty="0" smtClean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26106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AutoShape 3"/>
          <p:cNvSpPr>
            <a:spLocks noChangeArrowheads="1"/>
          </p:cNvSpPr>
          <p:nvPr/>
        </p:nvSpPr>
        <p:spPr bwMode="gray">
          <a:xfrm rot="16200000">
            <a:off x="3545508" y="2777505"/>
            <a:ext cx="4307879" cy="2306350"/>
          </a:xfrm>
          <a:prstGeom prst="upArrow">
            <a:avLst>
              <a:gd name="adj1" fmla="val 57824"/>
              <a:gd name="adj2" fmla="val 54398"/>
            </a:avLst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754" y="-58811"/>
            <a:ext cx="10515600" cy="1325563"/>
          </a:xfrm>
        </p:spPr>
        <p:txBody>
          <a:bodyPr/>
          <a:lstStyle/>
          <a:p>
            <a:r>
              <a:rPr kumimoji="1" lang="en-US" altLang="zh-CN" dirty="0" smtClean="0"/>
              <a:t>Testing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M</a:t>
            </a:r>
            <a:r>
              <a:rPr kumimoji="1" lang="en-US" altLang="zh-CN" dirty="0" smtClean="0"/>
              <a:t>odels</a:t>
            </a:r>
            <a:r>
              <a:rPr kumimoji="1" lang="zh-CN" altLang="en-US" dirty="0" smtClean="0"/>
              <a:t>  </a:t>
            </a:r>
            <a:endParaRPr kumimoji="1" lang="zh-CN" altLang="en-US" dirty="0"/>
          </a:p>
        </p:txBody>
      </p:sp>
      <p:grpSp>
        <p:nvGrpSpPr>
          <p:cNvPr id="89" name="组 88"/>
          <p:cNvGrpSpPr/>
          <p:nvPr/>
        </p:nvGrpSpPr>
        <p:grpSpPr>
          <a:xfrm>
            <a:off x="118533" y="1456529"/>
            <a:ext cx="6224352" cy="4419338"/>
            <a:chOff x="40981" y="829995"/>
            <a:chExt cx="8849801" cy="6030659"/>
          </a:xfrm>
        </p:grpSpPr>
        <p:sp>
          <p:nvSpPr>
            <p:cNvPr id="90" name="圆角矩形 89"/>
            <p:cNvSpPr/>
            <p:nvPr/>
          </p:nvSpPr>
          <p:spPr>
            <a:xfrm>
              <a:off x="1156678" y="829995"/>
              <a:ext cx="3713871" cy="312054"/>
            </a:xfrm>
            <a:prstGeom prst="roundRect">
              <a:avLst/>
            </a:prstGeom>
            <a:solidFill>
              <a:schemeClr val="tx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UI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/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CLI</a:t>
              </a:r>
              <a:endParaRPr kumimoji="1" lang="zh-CN" altLang="en-US" dirty="0"/>
            </a:p>
          </p:txBody>
        </p:sp>
        <p:sp>
          <p:nvSpPr>
            <p:cNvPr id="91" name="圆角矩形 90"/>
            <p:cNvSpPr/>
            <p:nvPr/>
          </p:nvSpPr>
          <p:spPr>
            <a:xfrm>
              <a:off x="1237952" y="2293035"/>
              <a:ext cx="3657601" cy="51794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Controller</a:t>
              </a:r>
              <a:endParaRPr kumimoji="1" lang="zh-CN" altLang="en-US" dirty="0"/>
            </a:p>
          </p:txBody>
        </p:sp>
        <p:sp>
          <p:nvSpPr>
            <p:cNvPr id="92" name="圆角矩形 91"/>
            <p:cNvSpPr/>
            <p:nvPr/>
          </p:nvSpPr>
          <p:spPr>
            <a:xfrm>
              <a:off x="1237952" y="1772530"/>
              <a:ext cx="3601330" cy="52050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application</a:t>
              </a:r>
              <a:endParaRPr kumimoji="1" lang="zh-CN" altLang="en-US" dirty="0"/>
            </a:p>
          </p:txBody>
        </p:sp>
        <p:grpSp>
          <p:nvGrpSpPr>
            <p:cNvPr id="93" name="Group 328"/>
            <p:cNvGrpSpPr>
              <a:grpSpLocks/>
            </p:cNvGrpSpPr>
            <p:nvPr/>
          </p:nvGrpSpPr>
          <p:grpSpPr bwMode="auto">
            <a:xfrm>
              <a:off x="4318582" y="1816787"/>
              <a:ext cx="520700" cy="476250"/>
              <a:chOff x="2736" y="3600"/>
              <a:chExt cx="328" cy="300"/>
            </a:xfrm>
          </p:grpSpPr>
          <p:grpSp>
            <p:nvGrpSpPr>
              <p:cNvPr id="126" name="Group 329"/>
              <p:cNvGrpSpPr>
                <a:grpSpLocks/>
              </p:cNvGrpSpPr>
              <p:nvPr/>
            </p:nvGrpSpPr>
            <p:grpSpPr bwMode="auto">
              <a:xfrm>
                <a:off x="2832" y="3600"/>
                <a:ext cx="166" cy="144"/>
                <a:chOff x="2784" y="96"/>
                <a:chExt cx="336" cy="311"/>
              </a:xfrm>
            </p:grpSpPr>
            <p:grpSp>
              <p:nvGrpSpPr>
                <p:cNvPr id="158" name="Group 330"/>
                <p:cNvGrpSpPr>
                  <a:grpSpLocks/>
                </p:cNvGrpSpPr>
                <p:nvPr/>
              </p:nvGrpSpPr>
              <p:grpSpPr bwMode="auto">
                <a:xfrm>
                  <a:off x="2784" y="276"/>
                  <a:ext cx="336" cy="131"/>
                  <a:chOff x="2784" y="240"/>
                  <a:chExt cx="336" cy="131"/>
                </a:xfrm>
              </p:grpSpPr>
              <p:sp>
                <p:nvSpPr>
                  <p:cNvPr id="173" name="Oval 331"/>
                  <p:cNvSpPr>
                    <a:spLocks noChangeArrowheads="1"/>
                  </p:cNvSpPr>
                  <p:nvPr/>
                </p:nvSpPr>
                <p:spPr bwMode="auto">
                  <a:xfrm>
                    <a:off x="2784" y="246"/>
                    <a:ext cx="336" cy="125"/>
                  </a:xfrm>
                  <a:prstGeom prst="ellipse">
                    <a:avLst/>
                  </a:prstGeom>
                  <a:solidFill>
                    <a:srgbClr val="CC66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" name="Oval 332"/>
                  <p:cNvSpPr>
                    <a:spLocks noChangeArrowheads="1"/>
                  </p:cNvSpPr>
                  <p:nvPr/>
                </p:nvSpPr>
                <p:spPr bwMode="auto">
                  <a:xfrm>
                    <a:off x="2784" y="240"/>
                    <a:ext cx="336" cy="111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D8AF00"/>
                      </a:gs>
                      <a:gs pos="50000">
                        <a:srgbClr val="FFB061"/>
                      </a:gs>
                      <a:gs pos="100000">
                        <a:srgbClr val="D8AF00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59" name="Group 333"/>
                <p:cNvGrpSpPr>
                  <a:grpSpLocks/>
                </p:cNvGrpSpPr>
                <p:nvPr/>
              </p:nvGrpSpPr>
              <p:grpSpPr bwMode="auto">
                <a:xfrm>
                  <a:off x="2784" y="240"/>
                  <a:ext cx="336" cy="131"/>
                  <a:chOff x="2784" y="240"/>
                  <a:chExt cx="336" cy="131"/>
                </a:xfrm>
              </p:grpSpPr>
              <p:sp>
                <p:nvSpPr>
                  <p:cNvPr id="171" name="Oval 334"/>
                  <p:cNvSpPr>
                    <a:spLocks noChangeArrowheads="1"/>
                  </p:cNvSpPr>
                  <p:nvPr/>
                </p:nvSpPr>
                <p:spPr bwMode="auto">
                  <a:xfrm>
                    <a:off x="2784" y="246"/>
                    <a:ext cx="336" cy="125"/>
                  </a:xfrm>
                  <a:prstGeom prst="ellipse">
                    <a:avLst/>
                  </a:prstGeom>
                  <a:solidFill>
                    <a:srgbClr val="CC66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2" name="Oval 335"/>
                  <p:cNvSpPr>
                    <a:spLocks noChangeArrowheads="1"/>
                  </p:cNvSpPr>
                  <p:nvPr/>
                </p:nvSpPr>
                <p:spPr bwMode="auto">
                  <a:xfrm>
                    <a:off x="2784" y="240"/>
                    <a:ext cx="336" cy="111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D8AF00"/>
                      </a:gs>
                      <a:gs pos="50000">
                        <a:srgbClr val="FFB061"/>
                      </a:gs>
                      <a:gs pos="100000">
                        <a:srgbClr val="D8AF00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60" name="Group 336"/>
                <p:cNvGrpSpPr>
                  <a:grpSpLocks/>
                </p:cNvGrpSpPr>
                <p:nvPr/>
              </p:nvGrpSpPr>
              <p:grpSpPr bwMode="auto">
                <a:xfrm>
                  <a:off x="2784" y="208"/>
                  <a:ext cx="336" cy="131"/>
                  <a:chOff x="2784" y="240"/>
                  <a:chExt cx="336" cy="131"/>
                </a:xfrm>
              </p:grpSpPr>
              <p:sp>
                <p:nvSpPr>
                  <p:cNvPr id="169" name="Oval 337"/>
                  <p:cNvSpPr>
                    <a:spLocks noChangeArrowheads="1"/>
                  </p:cNvSpPr>
                  <p:nvPr/>
                </p:nvSpPr>
                <p:spPr bwMode="auto">
                  <a:xfrm>
                    <a:off x="2784" y="246"/>
                    <a:ext cx="336" cy="125"/>
                  </a:xfrm>
                  <a:prstGeom prst="ellipse">
                    <a:avLst/>
                  </a:prstGeom>
                  <a:solidFill>
                    <a:srgbClr val="CC66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0" name="Oval 338"/>
                  <p:cNvSpPr>
                    <a:spLocks noChangeArrowheads="1"/>
                  </p:cNvSpPr>
                  <p:nvPr/>
                </p:nvSpPr>
                <p:spPr bwMode="auto">
                  <a:xfrm>
                    <a:off x="2784" y="240"/>
                    <a:ext cx="336" cy="111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D8AF00"/>
                      </a:gs>
                      <a:gs pos="50000">
                        <a:srgbClr val="FFB061"/>
                      </a:gs>
                      <a:gs pos="100000">
                        <a:srgbClr val="D8AF00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61" name="Group 339"/>
                <p:cNvGrpSpPr>
                  <a:grpSpLocks/>
                </p:cNvGrpSpPr>
                <p:nvPr/>
              </p:nvGrpSpPr>
              <p:grpSpPr bwMode="auto">
                <a:xfrm>
                  <a:off x="2784" y="172"/>
                  <a:ext cx="336" cy="131"/>
                  <a:chOff x="2784" y="240"/>
                  <a:chExt cx="336" cy="131"/>
                </a:xfrm>
              </p:grpSpPr>
              <p:sp>
                <p:nvSpPr>
                  <p:cNvPr id="167" name="Oval 340"/>
                  <p:cNvSpPr>
                    <a:spLocks noChangeArrowheads="1"/>
                  </p:cNvSpPr>
                  <p:nvPr/>
                </p:nvSpPr>
                <p:spPr bwMode="auto">
                  <a:xfrm>
                    <a:off x="2784" y="246"/>
                    <a:ext cx="336" cy="125"/>
                  </a:xfrm>
                  <a:prstGeom prst="ellipse">
                    <a:avLst/>
                  </a:prstGeom>
                  <a:solidFill>
                    <a:srgbClr val="CC66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8" name="Oval 341"/>
                  <p:cNvSpPr>
                    <a:spLocks noChangeArrowheads="1"/>
                  </p:cNvSpPr>
                  <p:nvPr/>
                </p:nvSpPr>
                <p:spPr bwMode="auto">
                  <a:xfrm>
                    <a:off x="2784" y="240"/>
                    <a:ext cx="336" cy="111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D8AF00"/>
                      </a:gs>
                      <a:gs pos="50000">
                        <a:srgbClr val="FFB061"/>
                      </a:gs>
                      <a:gs pos="100000">
                        <a:srgbClr val="D8AF00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62" name="Group 342"/>
                <p:cNvGrpSpPr>
                  <a:grpSpLocks/>
                </p:cNvGrpSpPr>
                <p:nvPr/>
              </p:nvGrpSpPr>
              <p:grpSpPr bwMode="auto">
                <a:xfrm>
                  <a:off x="2784" y="136"/>
                  <a:ext cx="336" cy="131"/>
                  <a:chOff x="2784" y="240"/>
                  <a:chExt cx="336" cy="131"/>
                </a:xfrm>
              </p:grpSpPr>
              <p:sp>
                <p:nvSpPr>
                  <p:cNvPr id="165" name="Oval 343"/>
                  <p:cNvSpPr>
                    <a:spLocks noChangeArrowheads="1"/>
                  </p:cNvSpPr>
                  <p:nvPr/>
                </p:nvSpPr>
                <p:spPr bwMode="auto">
                  <a:xfrm>
                    <a:off x="2784" y="246"/>
                    <a:ext cx="336" cy="125"/>
                  </a:xfrm>
                  <a:prstGeom prst="ellipse">
                    <a:avLst/>
                  </a:prstGeom>
                  <a:solidFill>
                    <a:srgbClr val="CC66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6" name="Oval 344"/>
                  <p:cNvSpPr>
                    <a:spLocks noChangeArrowheads="1"/>
                  </p:cNvSpPr>
                  <p:nvPr/>
                </p:nvSpPr>
                <p:spPr bwMode="auto">
                  <a:xfrm>
                    <a:off x="2784" y="240"/>
                    <a:ext cx="336" cy="111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D8AF00"/>
                      </a:gs>
                      <a:gs pos="50000">
                        <a:srgbClr val="FFB061"/>
                      </a:gs>
                      <a:gs pos="100000">
                        <a:srgbClr val="D8AF00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63" name="Oval 345"/>
                <p:cNvSpPr>
                  <a:spLocks noChangeArrowheads="1"/>
                </p:cNvSpPr>
                <p:nvPr/>
              </p:nvSpPr>
              <p:spPr bwMode="auto">
                <a:xfrm>
                  <a:off x="2784" y="102"/>
                  <a:ext cx="336" cy="125"/>
                </a:xfrm>
                <a:prstGeom prst="ellipse">
                  <a:avLst/>
                </a:prstGeom>
                <a:solidFill>
                  <a:srgbClr val="CC66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4" name="Oval 346"/>
                <p:cNvSpPr>
                  <a:spLocks noChangeArrowheads="1"/>
                </p:cNvSpPr>
                <p:nvPr/>
              </p:nvSpPr>
              <p:spPr bwMode="auto">
                <a:xfrm>
                  <a:off x="2784" y="96"/>
                  <a:ext cx="336" cy="111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CC00"/>
                    </a:gs>
                    <a:gs pos="50000">
                      <a:srgbClr val="FFCC99"/>
                    </a:gs>
                    <a:gs pos="100000">
                      <a:srgbClr val="FFCC00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7" name="Group 347"/>
              <p:cNvGrpSpPr>
                <a:grpSpLocks/>
              </p:cNvGrpSpPr>
              <p:nvPr/>
            </p:nvGrpSpPr>
            <p:grpSpPr bwMode="auto">
              <a:xfrm>
                <a:off x="2736" y="3632"/>
                <a:ext cx="175" cy="227"/>
                <a:chOff x="2976" y="3264"/>
                <a:chExt cx="720" cy="577"/>
              </a:xfrm>
            </p:grpSpPr>
            <p:grpSp>
              <p:nvGrpSpPr>
                <p:cNvPr id="140" name="Group 348"/>
                <p:cNvGrpSpPr>
                  <a:grpSpLocks/>
                </p:cNvGrpSpPr>
                <p:nvPr/>
              </p:nvGrpSpPr>
              <p:grpSpPr bwMode="auto">
                <a:xfrm>
                  <a:off x="2976" y="3616"/>
                  <a:ext cx="720" cy="225"/>
                  <a:chOff x="2304" y="2166"/>
                  <a:chExt cx="288" cy="90"/>
                </a:xfrm>
              </p:grpSpPr>
              <p:sp>
                <p:nvSpPr>
                  <p:cNvPr id="156" name="Oval 349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2170"/>
                    <a:ext cx="288" cy="8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00AFD8"/>
                      </a:gs>
                      <a:gs pos="50000">
                        <a:srgbClr val="7575AD"/>
                      </a:gs>
                      <a:gs pos="100000">
                        <a:srgbClr val="00AFD8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" name="Oval 350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2166"/>
                    <a:ext cx="288" cy="7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57DFFF"/>
                      </a:gs>
                      <a:gs pos="50000">
                        <a:srgbClr val="00AFD8"/>
                      </a:gs>
                      <a:gs pos="100000">
                        <a:srgbClr val="57DFFF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41" name="Group 351"/>
                <p:cNvGrpSpPr>
                  <a:grpSpLocks/>
                </p:cNvGrpSpPr>
                <p:nvPr/>
              </p:nvGrpSpPr>
              <p:grpSpPr bwMode="auto">
                <a:xfrm>
                  <a:off x="2976" y="3552"/>
                  <a:ext cx="720" cy="225"/>
                  <a:chOff x="2304" y="2166"/>
                  <a:chExt cx="288" cy="90"/>
                </a:xfrm>
              </p:grpSpPr>
              <p:sp>
                <p:nvSpPr>
                  <p:cNvPr id="154" name="Oval 352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2170"/>
                    <a:ext cx="288" cy="8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00AFD8"/>
                      </a:gs>
                      <a:gs pos="50000">
                        <a:srgbClr val="7575AD"/>
                      </a:gs>
                      <a:gs pos="100000">
                        <a:srgbClr val="00AFD8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" name="Oval 353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2166"/>
                    <a:ext cx="288" cy="7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57DFFF"/>
                      </a:gs>
                      <a:gs pos="50000">
                        <a:srgbClr val="00AFD8"/>
                      </a:gs>
                      <a:gs pos="100000">
                        <a:srgbClr val="57DFFF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42" name="Group 354"/>
                <p:cNvGrpSpPr>
                  <a:grpSpLocks/>
                </p:cNvGrpSpPr>
                <p:nvPr/>
              </p:nvGrpSpPr>
              <p:grpSpPr bwMode="auto">
                <a:xfrm>
                  <a:off x="2976" y="3489"/>
                  <a:ext cx="720" cy="225"/>
                  <a:chOff x="2304" y="2166"/>
                  <a:chExt cx="288" cy="90"/>
                </a:xfrm>
              </p:grpSpPr>
              <p:sp>
                <p:nvSpPr>
                  <p:cNvPr id="152" name="Oval 355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2170"/>
                    <a:ext cx="288" cy="8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00AFD8"/>
                      </a:gs>
                      <a:gs pos="50000">
                        <a:srgbClr val="7575AD"/>
                      </a:gs>
                      <a:gs pos="100000">
                        <a:srgbClr val="00AFD8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" name="Oval 356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2166"/>
                    <a:ext cx="288" cy="7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57DFFF"/>
                      </a:gs>
                      <a:gs pos="50000">
                        <a:srgbClr val="00AFD8"/>
                      </a:gs>
                      <a:gs pos="100000">
                        <a:srgbClr val="57DFFF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43" name="Group 357"/>
                <p:cNvGrpSpPr>
                  <a:grpSpLocks/>
                </p:cNvGrpSpPr>
                <p:nvPr/>
              </p:nvGrpSpPr>
              <p:grpSpPr bwMode="auto">
                <a:xfrm>
                  <a:off x="2976" y="3419"/>
                  <a:ext cx="720" cy="225"/>
                  <a:chOff x="2304" y="2166"/>
                  <a:chExt cx="288" cy="90"/>
                </a:xfrm>
              </p:grpSpPr>
              <p:sp>
                <p:nvSpPr>
                  <p:cNvPr id="150" name="Oval 358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2170"/>
                    <a:ext cx="288" cy="8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00AFD8"/>
                      </a:gs>
                      <a:gs pos="50000">
                        <a:srgbClr val="7575AD"/>
                      </a:gs>
                      <a:gs pos="100000">
                        <a:srgbClr val="00AFD8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" name="Oval 359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2166"/>
                    <a:ext cx="288" cy="7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57DFFF"/>
                      </a:gs>
                      <a:gs pos="50000">
                        <a:srgbClr val="00AFD8"/>
                      </a:gs>
                      <a:gs pos="100000">
                        <a:srgbClr val="57DFFF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44" name="Group 360"/>
                <p:cNvGrpSpPr>
                  <a:grpSpLocks/>
                </p:cNvGrpSpPr>
                <p:nvPr/>
              </p:nvGrpSpPr>
              <p:grpSpPr bwMode="auto">
                <a:xfrm>
                  <a:off x="2976" y="3349"/>
                  <a:ext cx="720" cy="225"/>
                  <a:chOff x="2304" y="2166"/>
                  <a:chExt cx="288" cy="90"/>
                </a:xfrm>
              </p:grpSpPr>
              <p:sp>
                <p:nvSpPr>
                  <p:cNvPr id="148" name="Oval 361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2170"/>
                    <a:ext cx="288" cy="8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00AFD8"/>
                      </a:gs>
                      <a:gs pos="50000">
                        <a:srgbClr val="7575AD"/>
                      </a:gs>
                      <a:gs pos="100000">
                        <a:srgbClr val="00AFD8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" name="Oval 362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2166"/>
                    <a:ext cx="288" cy="7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57DFFF"/>
                      </a:gs>
                      <a:gs pos="50000">
                        <a:srgbClr val="00AFD8"/>
                      </a:gs>
                      <a:gs pos="100000">
                        <a:srgbClr val="57DFFF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45" name="Group 363"/>
                <p:cNvGrpSpPr>
                  <a:grpSpLocks/>
                </p:cNvGrpSpPr>
                <p:nvPr/>
              </p:nvGrpSpPr>
              <p:grpSpPr bwMode="auto">
                <a:xfrm>
                  <a:off x="2976" y="3264"/>
                  <a:ext cx="720" cy="225"/>
                  <a:chOff x="2304" y="2112"/>
                  <a:chExt cx="288" cy="90"/>
                </a:xfrm>
              </p:grpSpPr>
              <p:sp>
                <p:nvSpPr>
                  <p:cNvPr id="146" name="Oval 364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2116"/>
                    <a:ext cx="288" cy="8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57DFFF"/>
                      </a:gs>
                      <a:gs pos="50000">
                        <a:srgbClr val="008EB0"/>
                      </a:gs>
                      <a:gs pos="100000">
                        <a:srgbClr val="57DFFF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" name="Oval 365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2112"/>
                    <a:ext cx="288" cy="7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CCFFFF"/>
                      </a:gs>
                      <a:gs pos="50000">
                        <a:srgbClr val="57DFFF"/>
                      </a:gs>
                      <a:gs pos="100000">
                        <a:srgbClr val="CCFFFF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28" name="Group 366"/>
              <p:cNvGrpSpPr>
                <a:grpSpLocks/>
              </p:cNvGrpSpPr>
              <p:nvPr/>
            </p:nvGrpSpPr>
            <p:grpSpPr bwMode="auto">
              <a:xfrm>
                <a:off x="2868" y="3804"/>
                <a:ext cx="196" cy="96"/>
                <a:chOff x="3072" y="3692"/>
                <a:chExt cx="204" cy="124"/>
              </a:xfrm>
            </p:grpSpPr>
            <p:sp>
              <p:nvSpPr>
                <p:cNvPr id="138" name="Oval 367"/>
                <p:cNvSpPr>
                  <a:spLocks noChangeArrowheads="1"/>
                </p:cNvSpPr>
                <p:nvPr/>
              </p:nvSpPr>
              <p:spPr bwMode="auto">
                <a:xfrm>
                  <a:off x="3072" y="3715"/>
                  <a:ext cx="204" cy="101"/>
                </a:xfrm>
                <a:prstGeom prst="ellipse">
                  <a:avLst/>
                </a:prstGeom>
                <a:solidFill>
                  <a:schemeClr val="folHlink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9" name="Oval 368"/>
                <p:cNvSpPr>
                  <a:spLocks noChangeArrowheads="1"/>
                </p:cNvSpPr>
                <p:nvPr/>
              </p:nvSpPr>
              <p:spPr bwMode="auto">
                <a:xfrm>
                  <a:off x="3072" y="3692"/>
                  <a:ext cx="204" cy="101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folHlink"/>
                    </a:gs>
                    <a:gs pos="100000">
                      <a:schemeClr val="folHlink">
                        <a:gamma/>
                        <a:shade val="66275"/>
                        <a:invGamma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9" name="Group 369"/>
              <p:cNvGrpSpPr>
                <a:grpSpLocks/>
              </p:cNvGrpSpPr>
              <p:nvPr/>
            </p:nvGrpSpPr>
            <p:grpSpPr bwMode="auto">
              <a:xfrm>
                <a:off x="2868" y="3767"/>
                <a:ext cx="196" cy="96"/>
                <a:chOff x="3072" y="3692"/>
                <a:chExt cx="204" cy="124"/>
              </a:xfrm>
            </p:grpSpPr>
            <p:sp>
              <p:nvSpPr>
                <p:cNvPr id="136" name="Oval 370"/>
                <p:cNvSpPr>
                  <a:spLocks noChangeArrowheads="1"/>
                </p:cNvSpPr>
                <p:nvPr/>
              </p:nvSpPr>
              <p:spPr bwMode="auto">
                <a:xfrm>
                  <a:off x="3072" y="3715"/>
                  <a:ext cx="204" cy="101"/>
                </a:xfrm>
                <a:prstGeom prst="ellipse">
                  <a:avLst/>
                </a:prstGeom>
                <a:solidFill>
                  <a:schemeClr val="folHlink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7" name="Oval 371"/>
                <p:cNvSpPr>
                  <a:spLocks noChangeArrowheads="1"/>
                </p:cNvSpPr>
                <p:nvPr/>
              </p:nvSpPr>
              <p:spPr bwMode="auto">
                <a:xfrm>
                  <a:off x="3072" y="3692"/>
                  <a:ext cx="204" cy="101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folHlink"/>
                    </a:gs>
                    <a:gs pos="100000">
                      <a:schemeClr val="folHlink">
                        <a:gamma/>
                        <a:shade val="66275"/>
                        <a:invGamma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0" name="Group 372"/>
              <p:cNvGrpSpPr>
                <a:grpSpLocks/>
              </p:cNvGrpSpPr>
              <p:nvPr/>
            </p:nvGrpSpPr>
            <p:grpSpPr bwMode="auto">
              <a:xfrm>
                <a:off x="2868" y="3726"/>
                <a:ext cx="196" cy="97"/>
                <a:chOff x="3072" y="3692"/>
                <a:chExt cx="204" cy="124"/>
              </a:xfrm>
            </p:grpSpPr>
            <p:sp>
              <p:nvSpPr>
                <p:cNvPr id="134" name="Oval 373"/>
                <p:cNvSpPr>
                  <a:spLocks noChangeArrowheads="1"/>
                </p:cNvSpPr>
                <p:nvPr/>
              </p:nvSpPr>
              <p:spPr bwMode="auto">
                <a:xfrm>
                  <a:off x="3072" y="3715"/>
                  <a:ext cx="204" cy="101"/>
                </a:xfrm>
                <a:prstGeom prst="ellipse">
                  <a:avLst/>
                </a:prstGeom>
                <a:solidFill>
                  <a:schemeClr val="folHlink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5" name="Oval 374"/>
                <p:cNvSpPr>
                  <a:spLocks noChangeArrowheads="1"/>
                </p:cNvSpPr>
                <p:nvPr/>
              </p:nvSpPr>
              <p:spPr bwMode="auto">
                <a:xfrm>
                  <a:off x="3072" y="3692"/>
                  <a:ext cx="204" cy="101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folHlink"/>
                    </a:gs>
                    <a:gs pos="100000">
                      <a:schemeClr val="folHlink">
                        <a:gamma/>
                        <a:shade val="66275"/>
                        <a:invGamma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1" name="Group 375"/>
              <p:cNvGrpSpPr>
                <a:grpSpLocks/>
              </p:cNvGrpSpPr>
              <p:nvPr/>
            </p:nvGrpSpPr>
            <p:grpSpPr bwMode="auto">
              <a:xfrm>
                <a:off x="2868" y="3688"/>
                <a:ext cx="196" cy="96"/>
                <a:chOff x="3072" y="3692"/>
                <a:chExt cx="204" cy="124"/>
              </a:xfrm>
            </p:grpSpPr>
            <p:sp>
              <p:nvSpPr>
                <p:cNvPr id="132" name="Oval 376"/>
                <p:cNvSpPr>
                  <a:spLocks noChangeArrowheads="1"/>
                </p:cNvSpPr>
                <p:nvPr/>
              </p:nvSpPr>
              <p:spPr bwMode="auto">
                <a:xfrm>
                  <a:off x="3072" y="3715"/>
                  <a:ext cx="204" cy="101"/>
                </a:xfrm>
                <a:prstGeom prst="ellipse">
                  <a:avLst/>
                </a:prstGeom>
                <a:solidFill>
                  <a:schemeClr val="folHlink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" name="Oval 377"/>
                <p:cNvSpPr>
                  <a:spLocks noChangeArrowheads="1"/>
                </p:cNvSpPr>
                <p:nvPr/>
              </p:nvSpPr>
              <p:spPr bwMode="auto">
                <a:xfrm>
                  <a:off x="3072" y="3692"/>
                  <a:ext cx="204" cy="101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folHlink"/>
                    </a:gs>
                    <a:gs pos="100000">
                      <a:schemeClr val="folHlink">
                        <a:gamma/>
                        <a:shade val="66275"/>
                        <a:invGamma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94" name="圆角矩形 93"/>
            <p:cNvSpPr/>
            <p:nvPr/>
          </p:nvSpPr>
          <p:spPr>
            <a:xfrm>
              <a:off x="2385051" y="3710275"/>
              <a:ext cx="1360777" cy="1226452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VS0</a:t>
              </a:r>
              <a:endParaRPr kumimoji="1" lang="zh-CN" altLang="en-US" dirty="0"/>
            </a:p>
          </p:txBody>
        </p:sp>
        <p:sp>
          <p:nvSpPr>
            <p:cNvPr id="95" name="圆角矩形 94"/>
            <p:cNvSpPr/>
            <p:nvPr/>
          </p:nvSpPr>
          <p:spPr>
            <a:xfrm>
              <a:off x="4936926" y="4971516"/>
              <a:ext cx="835831" cy="602346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FW</a:t>
              </a:r>
              <a:endParaRPr kumimoji="1" lang="zh-CN" altLang="en-US" dirty="0"/>
            </a:p>
          </p:txBody>
        </p:sp>
        <p:sp>
          <p:nvSpPr>
            <p:cNvPr id="96" name="圆角矩形 95"/>
            <p:cNvSpPr/>
            <p:nvPr/>
          </p:nvSpPr>
          <p:spPr>
            <a:xfrm>
              <a:off x="4951824" y="3128151"/>
              <a:ext cx="942146" cy="602346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mtClean="0"/>
                <a:t>NAT</a:t>
              </a:r>
              <a:endParaRPr kumimoji="1" lang="zh-CN" altLang="en-US" dirty="0"/>
            </a:p>
          </p:txBody>
        </p:sp>
        <p:sp>
          <p:nvSpPr>
            <p:cNvPr id="97" name="圆角矩形 96"/>
            <p:cNvSpPr/>
            <p:nvPr/>
          </p:nvSpPr>
          <p:spPr>
            <a:xfrm>
              <a:off x="118968" y="3107929"/>
              <a:ext cx="835831" cy="602346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DPI</a:t>
              </a:r>
              <a:endParaRPr kumimoji="1" lang="zh-CN" altLang="en-US" dirty="0"/>
            </a:p>
          </p:txBody>
        </p:sp>
        <p:sp>
          <p:nvSpPr>
            <p:cNvPr id="98" name="圆角矩形 97"/>
            <p:cNvSpPr/>
            <p:nvPr/>
          </p:nvSpPr>
          <p:spPr>
            <a:xfrm>
              <a:off x="133035" y="4878793"/>
              <a:ext cx="835831" cy="602346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LB</a:t>
              </a:r>
              <a:endParaRPr kumimoji="1" lang="zh-CN" altLang="en-US" dirty="0"/>
            </a:p>
          </p:txBody>
        </p:sp>
        <p:pic>
          <p:nvPicPr>
            <p:cNvPr id="99" name="Picture 44" descr="通用服务器-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7952" y="5808796"/>
              <a:ext cx="556269" cy="753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0" name="Picture 44" descr="通用服务器-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0481" y="5809064"/>
              <a:ext cx="556269" cy="753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1" name="Picture 44" descr="通用服务器-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9284" y="5737810"/>
              <a:ext cx="556269" cy="753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2" name="Group 183"/>
            <p:cNvGrpSpPr>
              <a:grpSpLocks/>
            </p:cNvGrpSpPr>
            <p:nvPr/>
          </p:nvGrpSpPr>
          <p:grpSpPr bwMode="auto">
            <a:xfrm>
              <a:off x="6921305" y="4206240"/>
              <a:ext cx="868216" cy="517360"/>
              <a:chOff x="3223" y="348"/>
              <a:chExt cx="552" cy="380"/>
            </a:xfrm>
          </p:grpSpPr>
          <p:sp>
            <p:nvSpPr>
              <p:cNvPr id="119" name="Freeform 184"/>
              <p:cNvSpPr>
                <a:spLocks/>
              </p:cNvSpPr>
              <p:nvPr/>
            </p:nvSpPr>
            <p:spPr bwMode="auto">
              <a:xfrm>
                <a:off x="3223" y="348"/>
                <a:ext cx="552" cy="380"/>
              </a:xfrm>
              <a:custGeom>
                <a:avLst/>
                <a:gdLst>
                  <a:gd name="T0" fmla="*/ 8 w 3314"/>
                  <a:gd name="T1" fmla="*/ 522 h 2280"/>
                  <a:gd name="T2" fmla="*/ 52 w 3314"/>
                  <a:gd name="T3" fmla="*/ 436 h 2280"/>
                  <a:gd name="T4" fmla="*/ 130 w 3314"/>
                  <a:gd name="T5" fmla="*/ 355 h 2280"/>
                  <a:gd name="T6" fmla="*/ 240 w 3314"/>
                  <a:gd name="T7" fmla="*/ 280 h 2280"/>
                  <a:gd name="T8" fmla="*/ 379 w 3314"/>
                  <a:gd name="T9" fmla="*/ 211 h 2280"/>
                  <a:gd name="T10" fmla="*/ 544 w 3314"/>
                  <a:gd name="T11" fmla="*/ 151 h 2280"/>
                  <a:gd name="T12" fmla="*/ 733 w 3314"/>
                  <a:gd name="T13" fmla="*/ 99 h 2280"/>
                  <a:gd name="T14" fmla="*/ 942 w 3314"/>
                  <a:gd name="T15" fmla="*/ 57 h 2280"/>
                  <a:gd name="T16" fmla="*/ 1169 w 3314"/>
                  <a:gd name="T17" fmla="*/ 26 h 2280"/>
                  <a:gd name="T18" fmla="*/ 1411 w 3314"/>
                  <a:gd name="T19" fmla="*/ 6 h 2280"/>
                  <a:gd name="T20" fmla="*/ 1666 w 3314"/>
                  <a:gd name="T21" fmla="*/ 0 h 2280"/>
                  <a:gd name="T22" fmla="*/ 1914 w 3314"/>
                  <a:gd name="T23" fmla="*/ 6 h 2280"/>
                  <a:gd name="T24" fmla="*/ 2152 w 3314"/>
                  <a:gd name="T25" fmla="*/ 26 h 2280"/>
                  <a:gd name="T26" fmla="*/ 2376 w 3314"/>
                  <a:gd name="T27" fmla="*/ 57 h 2280"/>
                  <a:gd name="T28" fmla="*/ 2583 w 3314"/>
                  <a:gd name="T29" fmla="*/ 99 h 2280"/>
                  <a:gd name="T30" fmla="*/ 2769 w 3314"/>
                  <a:gd name="T31" fmla="*/ 151 h 2280"/>
                  <a:gd name="T32" fmla="*/ 2934 w 3314"/>
                  <a:gd name="T33" fmla="*/ 211 h 2280"/>
                  <a:gd name="T34" fmla="*/ 3072 w 3314"/>
                  <a:gd name="T35" fmla="*/ 280 h 2280"/>
                  <a:gd name="T36" fmla="*/ 3181 w 3314"/>
                  <a:gd name="T37" fmla="*/ 355 h 2280"/>
                  <a:gd name="T38" fmla="*/ 3259 w 3314"/>
                  <a:gd name="T39" fmla="*/ 436 h 2280"/>
                  <a:gd name="T40" fmla="*/ 3303 w 3314"/>
                  <a:gd name="T41" fmla="*/ 522 h 2280"/>
                  <a:gd name="T42" fmla="*/ 3314 w 3314"/>
                  <a:gd name="T43" fmla="*/ 582 h 2280"/>
                  <a:gd name="T44" fmla="*/ 3314 w 3314"/>
                  <a:gd name="T45" fmla="*/ 795 h 2280"/>
                  <a:gd name="T46" fmla="*/ 3313 w 3314"/>
                  <a:gd name="T47" fmla="*/ 1008 h 2280"/>
                  <a:gd name="T48" fmla="*/ 3312 w 3314"/>
                  <a:gd name="T49" fmla="*/ 1222 h 2280"/>
                  <a:gd name="T50" fmla="*/ 3312 w 3314"/>
                  <a:gd name="T51" fmla="*/ 1434 h 2280"/>
                  <a:gd name="T52" fmla="*/ 3311 w 3314"/>
                  <a:gd name="T53" fmla="*/ 1647 h 2280"/>
                  <a:gd name="T54" fmla="*/ 3303 w 3314"/>
                  <a:gd name="T55" fmla="*/ 1774 h 2280"/>
                  <a:gd name="T56" fmla="*/ 3259 w 3314"/>
                  <a:gd name="T57" fmla="*/ 1855 h 2280"/>
                  <a:gd name="T58" fmla="*/ 3181 w 3314"/>
                  <a:gd name="T59" fmla="*/ 1933 h 2280"/>
                  <a:gd name="T60" fmla="*/ 3072 w 3314"/>
                  <a:gd name="T61" fmla="*/ 2005 h 2280"/>
                  <a:gd name="T62" fmla="*/ 2934 w 3314"/>
                  <a:gd name="T63" fmla="*/ 2072 h 2280"/>
                  <a:gd name="T64" fmla="*/ 2769 w 3314"/>
                  <a:gd name="T65" fmla="*/ 2131 h 2280"/>
                  <a:gd name="T66" fmla="*/ 2583 w 3314"/>
                  <a:gd name="T67" fmla="*/ 2182 h 2280"/>
                  <a:gd name="T68" fmla="*/ 2376 w 3314"/>
                  <a:gd name="T69" fmla="*/ 2223 h 2280"/>
                  <a:gd name="T70" fmla="*/ 2152 w 3314"/>
                  <a:gd name="T71" fmla="*/ 2254 h 2280"/>
                  <a:gd name="T72" fmla="*/ 1914 w 3314"/>
                  <a:gd name="T73" fmla="*/ 2274 h 2280"/>
                  <a:gd name="T74" fmla="*/ 1666 w 3314"/>
                  <a:gd name="T75" fmla="*/ 2280 h 2280"/>
                  <a:gd name="T76" fmla="*/ 1411 w 3314"/>
                  <a:gd name="T77" fmla="*/ 2274 h 2280"/>
                  <a:gd name="T78" fmla="*/ 1169 w 3314"/>
                  <a:gd name="T79" fmla="*/ 2254 h 2280"/>
                  <a:gd name="T80" fmla="*/ 942 w 3314"/>
                  <a:gd name="T81" fmla="*/ 2223 h 2280"/>
                  <a:gd name="T82" fmla="*/ 733 w 3314"/>
                  <a:gd name="T83" fmla="*/ 2182 h 2280"/>
                  <a:gd name="T84" fmla="*/ 544 w 3314"/>
                  <a:gd name="T85" fmla="*/ 2131 h 2280"/>
                  <a:gd name="T86" fmla="*/ 379 w 3314"/>
                  <a:gd name="T87" fmla="*/ 2072 h 2280"/>
                  <a:gd name="T88" fmla="*/ 240 w 3314"/>
                  <a:gd name="T89" fmla="*/ 2005 h 2280"/>
                  <a:gd name="T90" fmla="*/ 130 w 3314"/>
                  <a:gd name="T91" fmla="*/ 1933 h 2280"/>
                  <a:gd name="T92" fmla="*/ 52 w 3314"/>
                  <a:gd name="T93" fmla="*/ 1855 h 2280"/>
                  <a:gd name="T94" fmla="*/ 8 w 3314"/>
                  <a:gd name="T95" fmla="*/ 1774 h 2280"/>
                  <a:gd name="T96" fmla="*/ 0 w 3314"/>
                  <a:gd name="T97" fmla="*/ 1701 h 2280"/>
                  <a:gd name="T98" fmla="*/ 0 w 3314"/>
                  <a:gd name="T99" fmla="*/ 1650 h 2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314" h="2280">
                    <a:moveTo>
                      <a:pt x="0" y="582"/>
                    </a:moveTo>
                    <a:lnTo>
                      <a:pt x="2" y="552"/>
                    </a:lnTo>
                    <a:lnTo>
                      <a:pt x="8" y="522"/>
                    </a:lnTo>
                    <a:lnTo>
                      <a:pt x="18" y="493"/>
                    </a:lnTo>
                    <a:lnTo>
                      <a:pt x="33" y="465"/>
                    </a:lnTo>
                    <a:lnTo>
                      <a:pt x="52" y="436"/>
                    </a:lnTo>
                    <a:lnTo>
                      <a:pt x="74" y="409"/>
                    </a:lnTo>
                    <a:lnTo>
                      <a:pt x="100" y="382"/>
                    </a:lnTo>
                    <a:lnTo>
                      <a:pt x="130" y="355"/>
                    </a:lnTo>
                    <a:lnTo>
                      <a:pt x="163" y="329"/>
                    </a:lnTo>
                    <a:lnTo>
                      <a:pt x="200" y="304"/>
                    </a:lnTo>
                    <a:lnTo>
                      <a:pt x="240" y="280"/>
                    </a:lnTo>
                    <a:lnTo>
                      <a:pt x="283" y="257"/>
                    </a:lnTo>
                    <a:lnTo>
                      <a:pt x="329" y="234"/>
                    </a:lnTo>
                    <a:lnTo>
                      <a:pt x="379" y="211"/>
                    </a:lnTo>
                    <a:lnTo>
                      <a:pt x="432" y="190"/>
                    </a:lnTo>
                    <a:lnTo>
                      <a:pt x="486" y="170"/>
                    </a:lnTo>
                    <a:lnTo>
                      <a:pt x="544" y="151"/>
                    </a:lnTo>
                    <a:lnTo>
                      <a:pt x="604" y="132"/>
                    </a:lnTo>
                    <a:lnTo>
                      <a:pt x="668" y="115"/>
                    </a:lnTo>
                    <a:lnTo>
                      <a:pt x="733" y="99"/>
                    </a:lnTo>
                    <a:lnTo>
                      <a:pt x="800" y="84"/>
                    </a:lnTo>
                    <a:lnTo>
                      <a:pt x="869" y="70"/>
                    </a:lnTo>
                    <a:lnTo>
                      <a:pt x="942" y="57"/>
                    </a:lnTo>
                    <a:lnTo>
                      <a:pt x="1015" y="45"/>
                    </a:lnTo>
                    <a:lnTo>
                      <a:pt x="1091" y="35"/>
                    </a:lnTo>
                    <a:lnTo>
                      <a:pt x="1169" y="26"/>
                    </a:lnTo>
                    <a:lnTo>
                      <a:pt x="1248" y="17"/>
                    </a:lnTo>
                    <a:lnTo>
                      <a:pt x="1329" y="11"/>
                    </a:lnTo>
                    <a:lnTo>
                      <a:pt x="1411" y="6"/>
                    </a:lnTo>
                    <a:lnTo>
                      <a:pt x="1495" y="3"/>
                    </a:lnTo>
                    <a:lnTo>
                      <a:pt x="1580" y="0"/>
                    </a:lnTo>
                    <a:lnTo>
                      <a:pt x="1666" y="0"/>
                    </a:lnTo>
                    <a:lnTo>
                      <a:pt x="1750" y="0"/>
                    </a:lnTo>
                    <a:lnTo>
                      <a:pt x="1832" y="3"/>
                    </a:lnTo>
                    <a:lnTo>
                      <a:pt x="1914" y="6"/>
                    </a:lnTo>
                    <a:lnTo>
                      <a:pt x="1995" y="11"/>
                    </a:lnTo>
                    <a:lnTo>
                      <a:pt x="2075" y="17"/>
                    </a:lnTo>
                    <a:lnTo>
                      <a:pt x="2152" y="26"/>
                    </a:lnTo>
                    <a:lnTo>
                      <a:pt x="2229" y="35"/>
                    </a:lnTo>
                    <a:lnTo>
                      <a:pt x="2303" y="45"/>
                    </a:lnTo>
                    <a:lnTo>
                      <a:pt x="2376" y="57"/>
                    </a:lnTo>
                    <a:lnTo>
                      <a:pt x="2447" y="70"/>
                    </a:lnTo>
                    <a:lnTo>
                      <a:pt x="2517" y="84"/>
                    </a:lnTo>
                    <a:lnTo>
                      <a:pt x="2583" y="99"/>
                    </a:lnTo>
                    <a:lnTo>
                      <a:pt x="2647" y="115"/>
                    </a:lnTo>
                    <a:lnTo>
                      <a:pt x="2710" y="132"/>
                    </a:lnTo>
                    <a:lnTo>
                      <a:pt x="2769" y="151"/>
                    </a:lnTo>
                    <a:lnTo>
                      <a:pt x="2827" y="170"/>
                    </a:lnTo>
                    <a:lnTo>
                      <a:pt x="2881" y="190"/>
                    </a:lnTo>
                    <a:lnTo>
                      <a:pt x="2934" y="211"/>
                    </a:lnTo>
                    <a:lnTo>
                      <a:pt x="2983" y="234"/>
                    </a:lnTo>
                    <a:lnTo>
                      <a:pt x="3028" y="257"/>
                    </a:lnTo>
                    <a:lnTo>
                      <a:pt x="3072" y="280"/>
                    </a:lnTo>
                    <a:lnTo>
                      <a:pt x="3111" y="304"/>
                    </a:lnTo>
                    <a:lnTo>
                      <a:pt x="3148" y="329"/>
                    </a:lnTo>
                    <a:lnTo>
                      <a:pt x="3181" y="355"/>
                    </a:lnTo>
                    <a:lnTo>
                      <a:pt x="3210" y="382"/>
                    </a:lnTo>
                    <a:lnTo>
                      <a:pt x="3236" y="409"/>
                    </a:lnTo>
                    <a:lnTo>
                      <a:pt x="3259" y="436"/>
                    </a:lnTo>
                    <a:lnTo>
                      <a:pt x="3278" y="465"/>
                    </a:lnTo>
                    <a:lnTo>
                      <a:pt x="3292" y="493"/>
                    </a:lnTo>
                    <a:lnTo>
                      <a:pt x="3303" y="522"/>
                    </a:lnTo>
                    <a:lnTo>
                      <a:pt x="3309" y="552"/>
                    </a:lnTo>
                    <a:lnTo>
                      <a:pt x="3311" y="582"/>
                    </a:lnTo>
                    <a:lnTo>
                      <a:pt x="3314" y="582"/>
                    </a:lnTo>
                    <a:lnTo>
                      <a:pt x="3314" y="653"/>
                    </a:lnTo>
                    <a:lnTo>
                      <a:pt x="3314" y="724"/>
                    </a:lnTo>
                    <a:lnTo>
                      <a:pt x="3314" y="795"/>
                    </a:lnTo>
                    <a:lnTo>
                      <a:pt x="3314" y="866"/>
                    </a:lnTo>
                    <a:lnTo>
                      <a:pt x="3313" y="938"/>
                    </a:lnTo>
                    <a:lnTo>
                      <a:pt x="3313" y="1008"/>
                    </a:lnTo>
                    <a:lnTo>
                      <a:pt x="3313" y="1080"/>
                    </a:lnTo>
                    <a:lnTo>
                      <a:pt x="3313" y="1150"/>
                    </a:lnTo>
                    <a:lnTo>
                      <a:pt x="3312" y="1222"/>
                    </a:lnTo>
                    <a:lnTo>
                      <a:pt x="3312" y="1292"/>
                    </a:lnTo>
                    <a:lnTo>
                      <a:pt x="3312" y="1364"/>
                    </a:lnTo>
                    <a:lnTo>
                      <a:pt x="3312" y="1434"/>
                    </a:lnTo>
                    <a:lnTo>
                      <a:pt x="3312" y="1506"/>
                    </a:lnTo>
                    <a:lnTo>
                      <a:pt x="3312" y="1576"/>
                    </a:lnTo>
                    <a:lnTo>
                      <a:pt x="3311" y="1647"/>
                    </a:lnTo>
                    <a:lnTo>
                      <a:pt x="3311" y="1718"/>
                    </a:lnTo>
                    <a:lnTo>
                      <a:pt x="3309" y="1746"/>
                    </a:lnTo>
                    <a:lnTo>
                      <a:pt x="3303" y="1774"/>
                    </a:lnTo>
                    <a:lnTo>
                      <a:pt x="3292" y="1801"/>
                    </a:lnTo>
                    <a:lnTo>
                      <a:pt x="3278" y="1828"/>
                    </a:lnTo>
                    <a:lnTo>
                      <a:pt x="3259" y="1855"/>
                    </a:lnTo>
                    <a:lnTo>
                      <a:pt x="3236" y="1882"/>
                    </a:lnTo>
                    <a:lnTo>
                      <a:pt x="3210" y="1908"/>
                    </a:lnTo>
                    <a:lnTo>
                      <a:pt x="3181" y="1933"/>
                    </a:lnTo>
                    <a:lnTo>
                      <a:pt x="3148" y="1958"/>
                    </a:lnTo>
                    <a:lnTo>
                      <a:pt x="3111" y="1982"/>
                    </a:lnTo>
                    <a:lnTo>
                      <a:pt x="3072" y="2005"/>
                    </a:lnTo>
                    <a:lnTo>
                      <a:pt x="3028" y="2028"/>
                    </a:lnTo>
                    <a:lnTo>
                      <a:pt x="2983" y="2051"/>
                    </a:lnTo>
                    <a:lnTo>
                      <a:pt x="2934" y="2072"/>
                    </a:lnTo>
                    <a:lnTo>
                      <a:pt x="2881" y="2093"/>
                    </a:lnTo>
                    <a:lnTo>
                      <a:pt x="2827" y="2112"/>
                    </a:lnTo>
                    <a:lnTo>
                      <a:pt x="2769" y="2131"/>
                    </a:lnTo>
                    <a:lnTo>
                      <a:pt x="2710" y="2150"/>
                    </a:lnTo>
                    <a:lnTo>
                      <a:pt x="2647" y="2166"/>
                    </a:lnTo>
                    <a:lnTo>
                      <a:pt x="2583" y="2182"/>
                    </a:lnTo>
                    <a:lnTo>
                      <a:pt x="2517" y="2197"/>
                    </a:lnTo>
                    <a:lnTo>
                      <a:pt x="2447" y="2211"/>
                    </a:lnTo>
                    <a:lnTo>
                      <a:pt x="2376" y="2223"/>
                    </a:lnTo>
                    <a:lnTo>
                      <a:pt x="2303" y="2236"/>
                    </a:lnTo>
                    <a:lnTo>
                      <a:pt x="2229" y="2246"/>
                    </a:lnTo>
                    <a:lnTo>
                      <a:pt x="2152" y="2254"/>
                    </a:lnTo>
                    <a:lnTo>
                      <a:pt x="2075" y="2263"/>
                    </a:lnTo>
                    <a:lnTo>
                      <a:pt x="1995" y="2269"/>
                    </a:lnTo>
                    <a:lnTo>
                      <a:pt x="1914" y="2274"/>
                    </a:lnTo>
                    <a:lnTo>
                      <a:pt x="1832" y="2278"/>
                    </a:lnTo>
                    <a:lnTo>
                      <a:pt x="1750" y="2280"/>
                    </a:lnTo>
                    <a:lnTo>
                      <a:pt x="1666" y="2280"/>
                    </a:lnTo>
                    <a:lnTo>
                      <a:pt x="1580" y="2280"/>
                    </a:lnTo>
                    <a:lnTo>
                      <a:pt x="1495" y="2278"/>
                    </a:lnTo>
                    <a:lnTo>
                      <a:pt x="1411" y="2274"/>
                    </a:lnTo>
                    <a:lnTo>
                      <a:pt x="1329" y="2269"/>
                    </a:lnTo>
                    <a:lnTo>
                      <a:pt x="1248" y="2263"/>
                    </a:lnTo>
                    <a:lnTo>
                      <a:pt x="1169" y="2254"/>
                    </a:lnTo>
                    <a:lnTo>
                      <a:pt x="1091" y="2246"/>
                    </a:lnTo>
                    <a:lnTo>
                      <a:pt x="1015" y="2236"/>
                    </a:lnTo>
                    <a:lnTo>
                      <a:pt x="942" y="2223"/>
                    </a:lnTo>
                    <a:lnTo>
                      <a:pt x="869" y="2211"/>
                    </a:lnTo>
                    <a:lnTo>
                      <a:pt x="800" y="2197"/>
                    </a:lnTo>
                    <a:lnTo>
                      <a:pt x="733" y="2182"/>
                    </a:lnTo>
                    <a:lnTo>
                      <a:pt x="668" y="2166"/>
                    </a:lnTo>
                    <a:lnTo>
                      <a:pt x="604" y="2150"/>
                    </a:lnTo>
                    <a:lnTo>
                      <a:pt x="544" y="2131"/>
                    </a:lnTo>
                    <a:lnTo>
                      <a:pt x="486" y="2112"/>
                    </a:lnTo>
                    <a:lnTo>
                      <a:pt x="432" y="2093"/>
                    </a:lnTo>
                    <a:lnTo>
                      <a:pt x="379" y="2072"/>
                    </a:lnTo>
                    <a:lnTo>
                      <a:pt x="329" y="2051"/>
                    </a:lnTo>
                    <a:lnTo>
                      <a:pt x="283" y="2028"/>
                    </a:lnTo>
                    <a:lnTo>
                      <a:pt x="240" y="2005"/>
                    </a:lnTo>
                    <a:lnTo>
                      <a:pt x="200" y="1982"/>
                    </a:lnTo>
                    <a:lnTo>
                      <a:pt x="163" y="1958"/>
                    </a:lnTo>
                    <a:lnTo>
                      <a:pt x="130" y="1933"/>
                    </a:lnTo>
                    <a:lnTo>
                      <a:pt x="100" y="1908"/>
                    </a:lnTo>
                    <a:lnTo>
                      <a:pt x="74" y="1882"/>
                    </a:lnTo>
                    <a:lnTo>
                      <a:pt x="52" y="1855"/>
                    </a:lnTo>
                    <a:lnTo>
                      <a:pt x="33" y="1828"/>
                    </a:lnTo>
                    <a:lnTo>
                      <a:pt x="18" y="1801"/>
                    </a:lnTo>
                    <a:lnTo>
                      <a:pt x="8" y="1774"/>
                    </a:lnTo>
                    <a:lnTo>
                      <a:pt x="2" y="1746"/>
                    </a:lnTo>
                    <a:lnTo>
                      <a:pt x="0" y="1718"/>
                    </a:lnTo>
                    <a:lnTo>
                      <a:pt x="0" y="1701"/>
                    </a:lnTo>
                    <a:lnTo>
                      <a:pt x="0" y="1683"/>
                    </a:lnTo>
                    <a:lnTo>
                      <a:pt x="0" y="1666"/>
                    </a:lnTo>
                    <a:lnTo>
                      <a:pt x="0" y="1650"/>
                    </a:lnTo>
                    <a:lnTo>
                      <a:pt x="0" y="582"/>
                    </a:lnTo>
                    <a:close/>
                  </a:path>
                </a:pathLst>
              </a:custGeom>
              <a:solidFill>
                <a:srgbClr val="7FA6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0" name="Freeform 185"/>
              <p:cNvSpPr>
                <a:spLocks/>
              </p:cNvSpPr>
              <p:nvPr/>
            </p:nvSpPr>
            <p:spPr bwMode="auto">
              <a:xfrm>
                <a:off x="3223" y="445"/>
                <a:ext cx="552" cy="283"/>
              </a:xfrm>
              <a:custGeom>
                <a:avLst/>
                <a:gdLst>
                  <a:gd name="T0" fmla="*/ 3309 w 3314"/>
                  <a:gd name="T1" fmla="*/ 1164 h 1698"/>
                  <a:gd name="T2" fmla="*/ 3292 w 3314"/>
                  <a:gd name="T3" fmla="*/ 1219 h 1698"/>
                  <a:gd name="T4" fmla="*/ 3259 w 3314"/>
                  <a:gd name="T5" fmla="*/ 1273 h 1698"/>
                  <a:gd name="T6" fmla="*/ 3210 w 3314"/>
                  <a:gd name="T7" fmla="*/ 1326 h 1698"/>
                  <a:gd name="T8" fmla="*/ 3148 w 3314"/>
                  <a:gd name="T9" fmla="*/ 1376 h 1698"/>
                  <a:gd name="T10" fmla="*/ 3072 w 3314"/>
                  <a:gd name="T11" fmla="*/ 1423 h 1698"/>
                  <a:gd name="T12" fmla="*/ 2983 w 3314"/>
                  <a:gd name="T13" fmla="*/ 1469 h 1698"/>
                  <a:gd name="T14" fmla="*/ 2881 w 3314"/>
                  <a:gd name="T15" fmla="*/ 1511 h 1698"/>
                  <a:gd name="T16" fmla="*/ 2769 w 3314"/>
                  <a:gd name="T17" fmla="*/ 1549 h 1698"/>
                  <a:gd name="T18" fmla="*/ 2647 w 3314"/>
                  <a:gd name="T19" fmla="*/ 1584 h 1698"/>
                  <a:gd name="T20" fmla="*/ 2517 w 3314"/>
                  <a:gd name="T21" fmla="*/ 1615 h 1698"/>
                  <a:gd name="T22" fmla="*/ 2376 w 3314"/>
                  <a:gd name="T23" fmla="*/ 1641 h 1698"/>
                  <a:gd name="T24" fmla="*/ 2229 w 3314"/>
                  <a:gd name="T25" fmla="*/ 1664 h 1698"/>
                  <a:gd name="T26" fmla="*/ 2075 w 3314"/>
                  <a:gd name="T27" fmla="*/ 1681 h 1698"/>
                  <a:gd name="T28" fmla="*/ 1914 w 3314"/>
                  <a:gd name="T29" fmla="*/ 1692 h 1698"/>
                  <a:gd name="T30" fmla="*/ 1750 w 3314"/>
                  <a:gd name="T31" fmla="*/ 1698 h 1698"/>
                  <a:gd name="T32" fmla="*/ 1580 w 3314"/>
                  <a:gd name="T33" fmla="*/ 1698 h 1698"/>
                  <a:gd name="T34" fmla="*/ 1411 w 3314"/>
                  <a:gd name="T35" fmla="*/ 1692 h 1698"/>
                  <a:gd name="T36" fmla="*/ 1248 w 3314"/>
                  <a:gd name="T37" fmla="*/ 1681 h 1698"/>
                  <a:gd name="T38" fmla="*/ 1091 w 3314"/>
                  <a:gd name="T39" fmla="*/ 1664 h 1698"/>
                  <a:gd name="T40" fmla="*/ 942 w 3314"/>
                  <a:gd name="T41" fmla="*/ 1641 h 1698"/>
                  <a:gd name="T42" fmla="*/ 800 w 3314"/>
                  <a:gd name="T43" fmla="*/ 1615 h 1698"/>
                  <a:gd name="T44" fmla="*/ 668 w 3314"/>
                  <a:gd name="T45" fmla="*/ 1584 h 1698"/>
                  <a:gd name="T46" fmla="*/ 544 w 3314"/>
                  <a:gd name="T47" fmla="*/ 1549 h 1698"/>
                  <a:gd name="T48" fmla="*/ 432 w 3314"/>
                  <a:gd name="T49" fmla="*/ 1511 h 1698"/>
                  <a:gd name="T50" fmla="*/ 329 w 3314"/>
                  <a:gd name="T51" fmla="*/ 1469 h 1698"/>
                  <a:gd name="T52" fmla="*/ 240 w 3314"/>
                  <a:gd name="T53" fmla="*/ 1423 h 1698"/>
                  <a:gd name="T54" fmla="*/ 163 w 3314"/>
                  <a:gd name="T55" fmla="*/ 1376 h 1698"/>
                  <a:gd name="T56" fmla="*/ 100 w 3314"/>
                  <a:gd name="T57" fmla="*/ 1326 h 1698"/>
                  <a:gd name="T58" fmla="*/ 52 w 3314"/>
                  <a:gd name="T59" fmla="*/ 1273 h 1698"/>
                  <a:gd name="T60" fmla="*/ 18 w 3314"/>
                  <a:gd name="T61" fmla="*/ 1219 h 1698"/>
                  <a:gd name="T62" fmla="*/ 2 w 3314"/>
                  <a:gd name="T63" fmla="*/ 1164 h 1698"/>
                  <a:gd name="T64" fmla="*/ 0 w 3314"/>
                  <a:gd name="T65" fmla="*/ 1119 h 1698"/>
                  <a:gd name="T66" fmla="*/ 0 w 3314"/>
                  <a:gd name="T67" fmla="*/ 1084 h 1698"/>
                  <a:gd name="T68" fmla="*/ 0 w 3314"/>
                  <a:gd name="T69" fmla="*/ 0 h 1698"/>
                  <a:gd name="T70" fmla="*/ 3314 w 3314"/>
                  <a:gd name="T71" fmla="*/ 71 h 1698"/>
                  <a:gd name="T72" fmla="*/ 3314 w 3314"/>
                  <a:gd name="T73" fmla="*/ 213 h 1698"/>
                  <a:gd name="T74" fmla="*/ 3313 w 3314"/>
                  <a:gd name="T75" fmla="*/ 356 h 1698"/>
                  <a:gd name="T76" fmla="*/ 3313 w 3314"/>
                  <a:gd name="T77" fmla="*/ 498 h 1698"/>
                  <a:gd name="T78" fmla="*/ 3312 w 3314"/>
                  <a:gd name="T79" fmla="*/ 640 h 1698"/>
                  <a:gd name="T80" fmla="*/ 3312 w 3314"/>
                  <a:gd name="T81" fmla="*/ 782 h 1698"/>
                  <a:gd name="T82" fmla="*/ 3312 w 3314"/>
                  <a:gd name="T83" fmla="*/ 924 h 1698"/>
                  <a:gd name="T84" fmla="*/ 3311 w 3314"/>
                  <a:gd name="T85" fmla="*/ 1065 h 1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314" h="1698">
                    <a:moveTo>
                      <a:pt x="3311" y="1136"/>
                    </a:moveTo>
                    <a:lnTo>
                      <a:pt x="3309" y="1164"/>
                    </a:lnTo>
                    <a:lnTo>
                      <a:pt x="3303" y="1192"/>
                    </a:lnTo>
                    <a:lnTo>
                      <a:pt x="3292" y="1219"/>
                    </a:lnTo>
                    <a:lnTo>
                      <a:pt x="3278" y="1246"/>
                    </a:lnTo>
                    <a:lnTo>
                      <a:pt x="3259" y="1273"/>
                    </a:lnTo>
                    <a:lnTo>
                      <a:pt x="3236" y="1300"/>
                    </a:lnTo>
                    <a:lnTo>
                      <a:pt x="3210" y="1326"/>
                    </a:lnTo>
                    <a:lnTo>
                      <a:pt x="3181" y="1351"/>
                    </a:lnTo>
                    <a:lnTo>
                      <a:pt x="3148" y="1376"/>
                    </a:lnTo>
                    <a:lnTo>
                      <a:pt x="3111" y="1400"/>
                    </a:lnTo>
                    <a:lnTo>
                      <a:pt x="3072" y="1423"/>
                    </a:lnTo>
                    <a:lnTo>
                      <a:pt x="3028" y="1446"/>
                    </a:lnTo>
                    <a:lnTo>
                      <a:pt x="2983" y="1469"/>
                    </a:lnTo>
                    <a:lnTo>
                      <a:pt x="2934" y="1490"/>
                    </a:lnTo>
                    <a:lnTo>
                      <a:pt x="2881" y="1511"/>
                    </a:lnTo>
                    <a:lnTo>
                      <a:pt x="2827" y="1530"/>
                    </a:lnTo>
                    <a:lnTo>
                      <a:pt x="2769" y="1549"/>
                    </a:lnTo>
                    <a:lnTo>
                      <a:pt x="2710" y="1568"/>
                    </a:lnTo>
                    <a:lnTo>
                      <a:pt x="2647" y="1584"/>
                    </a:lnTo>
                    <a:lnTo>
                      <a:pt x="2583" y="1600"/>
                    </a:lnTo>
                    <a:lnTo>
                      <a:pt x="2517" y="1615"/>
                    </a:lnTo>
                    <a:lnTo>
                      <a:pt x="2447" y="1629"/>
                    </a:lnTo>
                    <a:lnTo>
                      <a:pt x="2376" y="1641"/>
                    </a:lnTo>
                    <a:lnTo>
                      <a:pt x="2303" y="1654"/>
                    </a:lnTo>
                    <a:lnTo>
                      <a:pt x="2229" y="1664"/>
                    </a:lnTo>
                    <a:lnTo>
                      <a:pt x="2152" y="1672"/>
                    </a:lnTo>
                    <a:lnTo>
                      <a:pt x="2075" y="1681"/>
                    </a:lnTo>
                    <a:lnTo>
                      <a:pt x="1995" y="1687"/>
                    </a:lnTo>
                    <a:lnTo>
                      <a:pt x="1914" y="1692"/>
                    </a:lnTo>
                    <a:lnTo>
                      <a:pt x="1832" y="1696"/>
                    </a:lnTo>
                    <a:lnTo>
                      <a:pt x="1750" y="1698"/>
                    </a:lnTo>
                    <a:lnTo>
                      <a:pt x="1666" y="1698"/>
                    </a:lnTo>
                    <a:lnTo>
                      <a:pt x="1580" y="1698"/>
                    </a:lnTo>
                    <a:lnTo>
                      <a:pt x="1495" y="1696"/>
                    </a:lnTo>
                    <a:lnTo>
                      <a:pt x="1411" y="1692"/>
                    </a:lnTo>
                    <a:lnTo>
                      <a:pt x="1329" y="1687"/>
                    </a:lnTo>
                    <a:lnTo>
                      <a:pt x="1248" y="1681"/>
                    </a:lnTo>
                    <a:lnTo>
                      <a:pt x="1169" y="1672"/>
                    </a:lnTo>
                    <a:lnTo>
                      <a:pt x="1091" y="1664"/>
                    </a:lnTo>
                    <a:lnTo>
                      <a:pt x="1015" y="1654"/>
                    </a:lnTo>
                    <a:lnTo>
                      <a:pt x="942" y="1641"/>
                    </a:lnTo>
                    <a:lnTo>
                      <a:pt x="869" y="1629"/>
                    </a:lnTo>
                    <a:lnTo>
                      <a:pt x="800" y="1615"/>
                    </a:lnTo>
                    <a:lnTo>
                      <a:pt x="733" y="1600"/>
                    </a:lnTo>
                    <a:lnTo>
                      <a:pt x="668" y="1584"/>
                    </a:lnTo>
                    <a:lnTo>
                      <a:pt x="604" y="1568"/>
                    </a:lnTo>
                    <a:lnTo>
                      <a:pt x="544" y="1549"/>
                    </a:lnTo>
                    <a:lnTo>
                      <a:pt x="486" y="1530"/>
                    </a:lnTo>
                    <a:lnTo>
                      <a:pt x="432" y="1511"/>
                    </a:lnTo>
                    <a:lnTo>
                      <a:pt x="379" y="1490"/>
                    </a:lnTo>
                    <a:lnTo>
                      <a:pt x="329" y="1469"/>
                    </a:lnTo>
                    <a:lnTo>
                      <a:pt x="283" y="1446"/>
                    </a:lnTo>
                    <a:lnTo>
                      <a:pt x="240" y="1423"/>
                    </a:lnTo>
                    <a:lnTo>
                      <a:pt x="200" y="1400"/>
                    </a:lnTo>
                    <a:lnTo>
                      <a:pt x="163" y="1376"/>
                    </a:lnTo>
                    <a:lnTo>
                      <a:pt x="130" y="1351"/>
                    </a:lnTo>
                    <a:lnTo>
                      <a:pt x="100" y="1326"/>
                    </a:lnTo>
                    <a:lnTo>
                      <a:pt x="74" y="1300"/>
                    </a:lnTo>
                    <a:lnTo>
                      <a:pt x="52" y="1273"/>
                    </a:lnTo>
                    <a:lnTo>
                      <a:pt x="33" y="1246"/>
                    </a:lnTo>
                    <a:lnTo>
                      <a:pt x="18" y="1219"/>
                    </a:lnTo>
                    <a:lnTo>
                      <a:pt x="8" y="1192"/>
                    </a:lnTo>
                    <a:lnTo>
                      <a:pt x="2" y="1164"/>
                    </a:lnTo>
                    <a:lnTo>
                      <a:pt x="0" y="1136"/>
                    </a:lnTo>
                    <a:lnTo>
                      <a:pt x="0" y="1119"/>
                    </a:lnTo>
                    <a:lnTo>
                      <a:pt x="0" y="1101"/>
                    </a:lnTo>
                    <a:lnTo>
                      <a:pt x="0" y="1084"/>
                    </a:lnTo>
                    <a:lnTo>
                      <a:pt x="0" y="1068"/>
                    </a:lnTo>
                    <a:lnTo>
                      <a:pt x="0" y="0"/>
                    </a:lnTo>
                    <a:lnTo>
                      <a:pt x="3314" y="0"/>
                    </a:lnTo>
                    <a:lnTo>
                      <a:pt x="3314" y="71"/>
                    </a:lnTo>
                    <a:lnTo>
                      <a:pt x="3314" y="142"/>
                    </a:lnTo>
                    <a:lnTo>
                      <a:pt x="3314" y="213"/>
                    </a:lnTo>
                    <a:lnTo>
                      <a:pt x="3314" y="284"/>
                    </a:lnTo>
                    <a:lnTo>
                      <a:pt x="3313" y="356"/>
                    </a:lnTo>
                    <a:lnTo>
                      <a:pt x="3313" y="426"/>
                    </a:lnTo>
                    <a:lnTo>
                      <a:pt x="3313" y="498"/>
                    </a:lnTo>
                    <a:lnTo>
                      <a:pt x="3313" y="568"/>
                    </a:lnTo>
                    <a:lnTo>
                      <a:pt x="3312" y="640"/>
                    </a:lnTo>
                    <a:lnTo>
                      <a:pt x="3312" y="710"/>
                    </a:lnTo>
                    <a:lnTo>
                      <a:pt x="3312" y="782"/>
                    </a:lnTo>
                    <a:lnTo>
                      <a:pt x="3312" y="852"/>
                    </a:lnTo>
                    <a:lnTo>
                      <a:pt x="3312" y="924"/>
                    </a:lnTo>
                    <a:lnTo>
                      <a:pt x="3312" y="994"/>
                    </a:lnTo>
                    <a:lnTo>
                      <a:pt x="3311" y="1065"/>
                    </a:lnTo>
                    <a:lnTo>
                      <a:pt x="3311" y="1136"/>
                    </a:lnTo>
                    <a:close/>
                  </a:path>
                </a:pathLst>
              </a:custGeom>
              <a:solidFill>
                <a:srgbClr val="4D72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1" name="Freeform 186"/>
              <p:cNvSpPr>
                <a:spLocks/>
              </p:cNvSpPr>
              <p:nvPr/>
            </p:nvSpPr>
            <p:spPr bwMode="auto">
              <a:xfrm>
                <a:off x="3223" y="348"/>
                <a:ext cx="551" cy="191"/>
              </a:xfrm>
              <a:custGeom>
                <a:avLst/>
                <a:gdLst>
                  <a:gd name="T0" fmla="*/ 3303 w 3311"/>
                  <a:gd name="T1" fmla="*/ 638 h 1145"/>
                  <a:gd name="T2" fmla="*/ 3259 w 3311"/>
                  <a:gd name="T3" fmla="*/ 720 h 1145"/>
                  <a:gd name="T4" fmla="*/ 3181 w 3311"/>
                  <a:gd name="T5" fmla="*/ 797 h 1145"/>
                  <a:gd name="T6" fmla="*/ 3072 w 3311"/>
                  <a:gd name="T7" fmla="*/ 869 h 1145"/>
                  <a:gd name="T8" fmla="*/ 2934 w 3311"/>
                  <a:gd name="T9" fmla="*/ 936 h 1145"/>
                  <a:gd name="T10" fmla="*/ 2769 w 3311"/>
                  <a:gd name="T11" fmla="*/ 995 h 1145"/>
                  <a:gd name="T12" fmla="*/ 2583 w 3311"/>
                  <a:gd name="T13" fmla="*/ 1047 h 1145"/>
                  <a:gd name="T14" fmla="*/ 2376 w 3311"/>
                  <a:gd name="T15" fmla="*/ 1088 h 1145"/>
                  <a:gd name="T16" fmla="*/ 2152 w 3311"/>
                  <a:gd name="T17" fmla="*/ 1118 h 1145"/>
                  <a:gd name="T18" fmla="*/ 1914 w 3311"/>
                  <a:gd name="T19" fmla="*/ 1138 h 1145"/>
                  <a:gd name="T20" fmla="*/ 1666 w 3311"/>
                  <a:gd name="T21" fmla="*/ 1145 h 1145"/>
                  <a:gd name="T22" fmla="*/ 1411 w 3311"/>
                  <a:gd name="T23" fmla="*/ 1138 h 1145"/>
                  <a:gd name="T24" fmla="*/ 1169 w 3311"/>
                  <a:gd name="T25" fmla="*/ 1118 h 1145"/>
                  <a:gd name="T26" fmla="*/ 942 w 3311"/>
                  <a:gd name="T27" fmla="*/ 1088 h 1145"/>
                  <a:gd name="T28" fmla="*/ 733 w 3311"/>
                  <a:gd name="T29" fmla="*/ 1047 h 1145"/>
                  <a:gd name="T30" fmla="*/ 544 w 3311"/>
                  <a:gd name="T31" fmla="*/ 995 h 1145"/>
                  <a:gd name="T32" fmla="*/ 379 w 3311"/>
                  <a:gd name="T33" fmla="*/ 936 h 1145"/>
                  <a:gd name="T34" fmla="*/ 240 w 3311"/>
                  <a:gd name="T35" fmla="*/ 869 h 1145"/>
                  <a:gd name="T36" fmla="*/ 130 w 3311"/>
                  <a:gd name="T37" fmla="*/ 797 h 1145"/>
                  <a:gd name="T38" fmla="*/ 52 w 3311"/>
                  <a:gd name="T39" fmla="*/ 720 h 1145"/>
                  <a:gd name="T40" fmla="*/ 8 w 3311"/>
                  <a:gd name="T41" fmla="*/ 638 h 1145"/>
                  <a:gd name="T42" fmla="*/ 2 w 3311"/>
                  <a:gd name="T43" fmla="*/ 552 h 1145"/>
                  <a:gd name="T44" fmla="*/ 33 w 3311"/>
                  <a:gd name="T45" fmla="*/ 465 h 1145"/>
                  <a:gd name="T46" fmla="*/ 100 w 3311"/>
                  <a:gd name="T47" fmla="*/ 382 h 1145"/>
                  <a:gd name="T48" fmla="*/ 200 w 3311"/>
                  <a:gd name="T49" fmla="*/ 304 h 1145"/>
                  <a:gd name="T50" fmla="*/ 329 w 3311"/>
                  <a:gd name="T51" fmla="*/ 234 h 1145"/>
                  <a:gd name="T52" fmla="*/ 486 w 3311"/>
                  <a:gd name="T53" fmla="*/ 170 h 1145"/>
                  <a:gd name="T54" fmla="*/ 668 w 3311"/>
                  <a:gd name="T55" fmla="*/ 115 h 1145"/>
                  <a:gd name="T56" fmla="*/ 869 w 3311"/>
                  <a:gd name="T57" fmla="*/ 70 h 1145"/>
                  <a:gd name="T58" fmla="*/ 1091 w 3311"/>
                  <a:gd name="T59" fmla="*/ 35 h 1145"/>
                  <a:gd name="T60" fmla="*/ 1329 w 3311"/>
                  <a:gd name="T61" fmla="*/ 11 h 1145"/>
                  <a:gd name="T62" fmla="*/ 1580 w 3311"/>
                  <a:gd name="T63" fmla="*/ 0 h 1145"/>
                  <a:gd name="T64" fmla="*/ 1832 w 3311"/>
                  <a:gd name="T65" fmla="*/ 3 h 1145"/>
                  <a:gd name="T66" fmla="*/ 2075 w 3311"/>
                  <a:gd name="T67" fmla="*/ 17 h 1145"/>
                  <a:gd name="T68" fmla="*/ 2303 w 3311"/>
                  <a:gd name="T69" fmla="*/ 45 h 1145"/>
                  <a:gd name="T70" fmla="*/ 2517 w 3311"/>
                  <a:gd name="T71" fmla="*/ 84 h 1145"/>
                  <a:gd name="T72" fmla="*/ 2710 w 3311"/>
                  <a:gd name="T73" fmla="*/ 132 h 1145"/>
                  <a:gd name="T74" fmla="*/ 2881 w 3311"/>
                  <a:gd name="T75" fmla="*/ 190 h 1145"/>
                  <a:gd name="T76" fmla="*/ 3028 w 3311"/>
                  <a:gd name="T77" fmla="*/ 257 h 1145"/>
                  <a:gd name="T78" fmla="*/ 3148 w 3311"/>
                  <a:gd name="T79" fmla="*/ 329 h 1145"/>
                  <a:gd name="T80" fmla="*/ 3236 w 3311"/>
                  <a:gd name="T81" fmla="*/ 409 h 1145"/>
                  <a:gd name="T82" fmla="*/ 3292 w 3311"/>
                  <a:gd name="T83" fmla="*/ 493 h 1145"/>
                  <a:gd name="T84" fmla="*/ 3311 w 3311"/>
                  <a:gd name="T85" fmla="*/ 582 h 1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311" h="1145">
                    <a:moveTo>
                      <a:pt x="3311" y="582"/>
                    </a:moveTo>
                    <a:lnTo>
                      <a:pt x="3309" y="610"/>
                    </a:lnTo>
                    <a:lnTo>
                      <a:pt x="3303" y="638"/>
                    </a:lnTo>
                    <a:lnTo>
                      <a:pt x="3292" y="665"/>
                    </a:lnTo>
                    <a:lnTo>
                      <a:pt x="3278" y="693"/>
                    </a:lnTo>
                    <a:lnTo>
                      <a:pt x="3259" y="720"/>
                    </a:lnTo>
                    <a:lnTo>
                      <a:pt x="3236" y="746"/>
                    </a:lnTo>
                    <a:lnTo>
                      <a:pt x="3210" y="772"/>
                    </a:lnTo>
                    <a:lnTo>
                      <a:pt x="3181" y="797"/>
                    </a:lnTo>
                    <a:lnTo>
                      <a:pt x="3148" y="822"/>
                    </a:lnTo>
                    <a:lnTo>
                      <a:pt x="3111" y="847"/>
                    </a:lnTo>
                    <a:lnTo>
                      <a:pt x="3072" y="869"/>
                    </a:lnTo>
                    <a:lnTo>
                      <a:pt x="3028" y="892"/>
                    </a:lnTo>
                    <a:lnTo>
                      <a:pt x="2983" y="915"/>
                    </a:lnTo>
                    <a:lnTo>
                      <a:pt x="2934" y="936"/>
                    </a:lnTo>
                    <a:lnTo>
                      <a:pt x="2881" y="956"/>
                    </a:lnTo>
                    <a:lnTo>
                      <a:pt x="2827" y="976"/>
                    </a:lnTo>
                    <a:lnTo>
                      <a:pt x="2769" y="995"/>
                    </a:lnTo>
                    <a:lnTo>
                      <a:pt x="2710" y="1013"/>
                    </a:lnTo>
                    <a:lnTo>
                      <a:pt x="2647" y="1030"/>
                    </a:lnTo>
                    <a:lnTo>
                      <a:pt x="2583" y="1047"/>
                    </a:lnTo>
                    <a:lnTo>
                      <a:pt x="2517" y="1061"/>
                    </a:lnTo>
                    <a:lnTo>
                      <a:pt x="2447" y="1075"/>
                    </a:lnTo>
                    <a:lnTo>
                      <a:pt x="2376" y="1088"/>
                    </a:lnTo>
                    <a:lnTo>
                      <a:pt x="2303" y="1099"/>
                    </a:lnTo>
                    <a:lnTo>
                      <a:pt x="2229" y="1110"/>
                    </a:lnTo>
                    <a:lnTo>
                      <a:pt x="2152" y="1118"/>
                    </a:lnTo>
                    <a:lnTo>
                      <a:pt x="2075" y="1126"/>
                    </a:lnTo>
                    <a:lnTo>
                      <a:pt x="1995" y="1133"/>
                    </a:lnTo>
                    <a:lnTo>
                      <a:pt x="1914" y="1138"/>
                    </a:lnTo>
                    <a:lnTo>
                      <a:pt x="1832" y="1142"/>
                    </a:lnTo>
                    <a:lnTo>
                      <a:pt x="1750" y="1144"/>
                    </a:lnTo>
                    <a:lnTo>
                      <a:pt x="1666" y="1145"/>
                    </a:lnTo>
                    <a:lnTo>
                      <a:pt x="1580" y="1144"/>
                    </a:lnTo>
                    <a:lnTo>
                      <a:pt x="1495" y="1142"/>
                    </a:lnTo>
                    <a:lnTo>
                      <a:pt x="1411" y="1138"/>
                    </a:lnTo>
                    <a:lnTo>
                      <a:pt x="1329" y="1133"/>
                    </a:lnTo>
                    <a:lnTo>
                      <a:pt x="1248" y="1126"/>
                    </a:lnTo>
                    <a:lnTo>
                      <a:pt x="1169" y="1118"/>
                    </a:lnTo>
                    <a:lnTo>
                      <a:pt x="1091" y="1110"/>
                    </a:lnTo>
                    <a:lnTo>
                      <a:pt x="1015" y="1099"/>
                    </a:lnTo>
                    <a:lnTo>
                      <a:pt x="942" y="1088"/>
                    </a:lnTo>
                    <a:lnTo>
                      <a:pt x="869" y="1075"/>
                    </a:lnTo>
                    <a:lnTo>
                      <a:pt x="800" y="1061"/>
                    </a:lnTo>
                    <a:lnTo>
                      <a:pt x="733" y="1047"/>
                    </a:lnTo>
                    <a:lnTo>
                      <a:pt x="668" y="1030"/>
                    </a:lnTo>
                    <a:lnTo>
                      <a:pt x="604" y="1013"/>
                    </a:lnTo>
                    <a:lnTo>
                      <a:pt x="544" y="995"/>
                    </a:lnTo>
                    <a:lnTo>
                      <a:pt x="486" y="976"/>
                    </a:lnTo>
                    <a:lnTo>
                      <a:pt x="432" y="956"/>
                    </a:lnTo>
                    <a:lnTo>
                      <a:pt x="379" y="936"/>
                    </a:lnTo>
                    <a:lnTo>
                      <a:pt x="329" y="915"/>
                    </a:lnTo>
                    <a:lnTo>
                      <a:pt x="283" y="892"/>
                    </a:lnTo>
                    <a:lnTo>
                      <a:pt x="240" y="869"/>
                    </a:lnTo>
                    <a:lnTo>
                      <a:pt x="200" y="847"/>
                    </a:lnTo>
                    <a:lnTo>
                      <a:pt x="163" y="822"/>
                    </a:lnTo>
                    <a:lnTo>
                      <a:pt x="130" y="797"/>
                    </a:lnTo>
                    <a:lnTo>
                      <a:pt x="100" y="772"/>
                    </a:lnTo>
                    <a:lnTo>
                      <a:pt x="74" y="746"/>
                    </a:lnTo>
                    <a:lnTo>
                      <a:pt x="52" y="720"/>
                    </a:lnTo>
                    <a:lnTo>
                      <a:pt x="33" y="693"/>
                    </a:lnTo>
                    <a:lnTo>
                      <a:pt x="18" y="665"/>
                    </a:lnTo>
                    <a:lnTo>
                      <a:pt x="8" y="638"/>
                    </a:lnTo>
                    <a:lnTo>
                      <a:pt x="2" y="610"/>
                    </a:lnTo>
                    <a:lnTo>
                      <a:pt x="0" y="582"/>
                    </a:lnTo>
                    <a:lnTo>
                      <a:pt x="2" y="552"/>
                    </a:lnTo>
                    <a:lnTo>
                      <a:pt x="8" y="522"/>
                    </a:lnTo>
                    <a:lnTo>
                      <a:pt x="18" y="493"/>
                    </a:lnTo>
                    <a:lnTo>
                      <a:pt x="33" y="465"/>
                    </a:lnTo>
                    <a:lnTo>
                      <a:pt x="52" y="436"/>
                    </a:lnTo>
                    <a:lnTo>
                      <a:pt x="74" y="409"/>
                    </a:lnTo>
                    <a:lnTo>
                      <a:pt x="100" y="382"/>
                    </a:lnTo>
                    <a:lnTo>
                      <a:pt x="130" y="355"/>
                    </a:lnTo>
                    <a:lnTo>
                      <a:pt x="163" y="329"/>
                    </a:lnTo>
                    <a:lnTo>
                      <a:pt x="200" y="304"/>
                    </a:lnTo>
                    <a:lnTo>
                      <a:pt x="240" y="280"/>
                    </a:lnTo>
                    <a:lnTo>
                      <a:pt x="283" y="257"/>
                    </a:lnTo>
                    <a:lnTo>
                      <a:pt x="329" y="234"/>
                    </a:lnTo>
                    <a:lnTo>
                      <a:pt x="379" y="211"/>
                    </a:lnTo>
                    <a:lnTo>
                      <a:pt x="432" y="190"/>
                    </a:lnTo>
                    <a:lnTo>
                      <a:pt x="486" y="170"/>
                    </a:lnTo>
                    <a:lnTo>
                      <a:pt x="544" y="151"/>
                    </a:lnTo>
                    <a:lnTo>
                      <a:pt x="604" y="132"/>
                    </a:lnTo>
                    <a:lnTo>
                      <a:pt x="668" y="115"/>
                    </a:lnTo>
                    <a:lnTo>
                      <a:pt x="733" y="99"/>
                    </a:lnTo>
                    <a:lnTo>
                      <a:pt x="800" y="84"/>
                    </a:lnTo>
                    <a:lnTo>
                      <a:pt x="869" y="70"/>
                    </a:lnTo>
                    <a:lnTo>
                      <a:pt x="942" y="57"/>
                    </a:lnTo>
                    <a:lnTo>
                      <a:pt x="1015" y="45"/>
                    </a:lnTo>
                    <a:lnTo>
                      <a:pt x="1091" y="35"/>
                    </a:lnTo>
                    <a:lnTo>
                      <a:pt x="1169" y="26"/>
                    </a:lnTo>
                    <a:lnTo>
                      <a:pt x="1248" y="17"/>
                    </a:lnTo>
                    <a:lnTo>
                      <a:pt x="1329" y="11"/>
                    </a:lnTo>
                    <a:lnTo>
                      <a:pt x="1411" y="6"/>
                    </a:lnTo>
                    <a:lnTo>
                      <a:pt x="1495" y="3"/>
                    </a:lnTo>
                    <a:lnTo>
                      <a:pt x="1580" y="0"/>
                    </a:lnTo>
                    <a:lnTo>
                      <a:pt x="1666" y="0"/>
                    </a:lnTo>
                    <a:lnTo>
                      <a:pt x="1750" y="0"/>
                    </a:lnTo>
                    <a:lnTo>
                      <a:pt x="1832" y="3"/>
                    </a:lnTo>
                    <a:lnTo>
                      <a:pt x="1914" y="6"/>
                    </a:lnTo>
                    <a:lnTo>
                      <a:pt x="1995" y="11"/>
                    </a:lnTo>
                    <a:lnTo>
                      <a:pt x="2075" y="17"/>
                    </a:lnTo>
                    <a:lnTo>
                      <a:pt x="2152" y="26"/>
                    </a:lnTo>
                    <a:lnTo>
                      <a:pt x="2229" y="35"/>
                    </a:lnTo>
                    <a:lnTo>
                      <a:pt x="2303" y="45"/>
                    </a:lnTo>
                    <a:lnTo>
                      <a:pt x="2376" y="57"/>
                    </a:lnTo>
                    <a:lnTo>
                      <a:pt x="2447" y="70"/>
                    </a:lnTo>
                    <a:lnTo>
                      <a:pt x="2517" y="84"/>
                    </a:lnTo>
                    <a:lnTo>
                      <a:pt x="2583" y="99"/>
                    </a:lnTo>
                    <a:lnTo>
                      <a:pt x="2647" y="115"/>
                    </a:lnTo>
                    <a:lnTo>
                      <a:pt x="2710" y="132"/>
                    </a:lnTo>
                    <a:lnTo>
                      <a:pt x="2769" y="151"/>
                    </a:lnTo>
                    <a:lnTo>
                      <a:pt x="2827" y="170"/>
                    </a:lnTo>
                    <a:lnTo>
                      <a:pt x="2881" y="190"/>
                    </a:lnTo>
                    <a:lnTo>
                      <a:pt x="2934" y="211"/>
                    </a:lnTo>
                    <a:lnTo>
                      <a:pt x="2983" y="234"/>
                    </a:lnTo>
                    <a:lnTo>
                      <a:pt x="3028" y="257"/>
                    </a:lnTo>
                    <a:lnTo>
                      <a:pt x="3072" y="280"/>
                    </a:lnTo>
                    <a:lnTo>
                      <a:pt x="3111" y="304"/>
                    </a:lnTo>
                    <a:lnTo>
                      <a:pt x="3148" y="329"/>
                    </a:lnTo>
                    <a:lnTo>
                      <a:pt x="3181" y="355"/>
                    </a:lnTo>
                    <a:lnTo>
                      <a:pt x="3210" y="382"/>
                    </a:lnTo>
                    <a:lnTo>
                      <a:pt x="3236" y="409"/>
                    </a:lnTo>
                    <a:lnTo>
                      <a:pt x="3259" y="436"/>
                    </a:lnTo>
                    <a:lnTo>
                      <a:pt x="3278" y="465"/>
                    </a:lnTo>
                    <a:lnTo>
                      <a:pt x="3292" y="493"/>
                    </a:lnTo>
                    <a:lnTo>
                      <a:pt x="3303" y="522"/>
                    </a:lnTo>
                    <a:lnTo>
                      <a:pt x="3309" y="552"/>
                    </a:lnTo>
                    <a:lnTo>
                      <a:pt x="3311" y="582"/>
                    </a:lnTo>
                    <a:close/>
                  </a:path>
                </a:pathLst>
              </a:custGeom>
              <a:solidFill>
                <a:srgbClr val="7FA6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" name="Freeform 187"/>
              <p:cNvSpPr>
                <a:spLocks noEditPoints="1"/>
              </p:cNvSpPr>
              <p:nvPr/>
            </p:nvSpPr>
            <p:spPr bwMode="auto">
              <a:xfrm>
                <a:off x="3356" y="382"/>
                <a:ext cx="335" cy="115"/>
              </a:xfrm>
              <a:custGeom>
                <a:avLst/>
                <a:gdLst>
                  <a:gd name="T0" fmla="*/ 0 w 2009"/>
                  <a:gd name="T1" fmla="*/ 343 h 686"/>
                  <a:gd name="T2" fmla="*/ 1004 w 2009"/>
                  <a:gd name="T3" fmla="*/ 0 h 686"/>
                  <a:gd name="T4" fmla="*/ 2009 w 2009"/>
                  <a:gd name="T5" fmla="*/ 343 h 686"/>
                  <a:gd name="T6" fmla="*/ 1004 w 2009"/>
                  <a:gd name="T7" fmla="*/ 686 h 686"/>
                  <a:gd name="T8" fmla="*/ 0 w 2009"/>
                  <a:gd name="T9" fmla="*/ 343 h 686"/>
                  <a:gd name="T10" fmla="*/ 379 w 2009"/>
                  <a:gd name="T11" fmla="*/ 310 h 686"/>
                  <a:gd name="T12" fmla="*/ 1629 w 2009"/>
                  <a:gd name="T13" fmla="*/ 310 h 686"/>
                  <a:gd name="T14" fmla="*/ 1004 w 2009"/>
                  <a:gd name="T15" fmla="*/ 96 h 686"/>
                  <a:gd name="T16" fmla="*/ 379 w 2009"/>
                  <a:gd name="T17" fmla="*/ 310 h 686"/>
                  <a:gd name="T18" fmla="*/ 1612 w 2009"/>
                  <a:gd name="T19" fmla="*/ 382 h 686"/>
                  <a:gd name="T20" fmla="*/ 396 w 2009"/>
                  <a:gd name="T21" fmla="*/ 382 h 686"/>
                  <a:gd name="T22" fmla="*/ 1004 w 2009"/>
                  <a:gd name="T23" fmla="*/ 590 h 686"/>
                  <a:gd name="T24" fmla="*/ 1612 w 2009"/>
                  <a:gd name="T25" fmla="*/ 382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09" h="686">
                    <a:moveTo>
                      <a:pt x="0" y="343"/>
                    </a:moveTo>
                    <a:lnTo>
                      <a:pt x="1004" y="0"/>
                    </a:lnTo>
                    <a:lnTo>
                      <a:pt x="2009" y="343"/>
                    </a:lnTo>
                    <a:lnTo>
                      <a:pt x="1004" y="686"/>
                    </a:lnTo>
                    <a:lnTo>
                      <a:pt x="0" y="343"/>
                    </a:lnTo>
                    <a:close/>
                    <a:moveTo>
                      <a:pt x="379" y="310"/>
                    </a:moveTo>
                    <a:lnTo>
                      <a:pt x="1629" y="310"/>
                    </a:lnTo>
                    <a:lnTo>
                      <a:pt x="1004" y="96"/>
                    </a:lnTo>
                    <a:lnTo>
                      <a:pt x="379" y="310"/>
                    </a:lnTo>
                    <a:close/>
                    <a:moveTo>
                      <a:pt x="1612" y="382"/>
                    </a:moveTo>
                    <a:lnTo>
                      <a:pt x="396" y="382"/>
                    </a:lnTo>
                    <a:lnTo>
                      <a:pt x="1004" y="590"/>
                    </a:lnTo>
                    <a:lnTo>
                      <a:pt x="1612" y="382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" name="Freeform 188"/>
              <p:cNvSpPr>
                <a:spLocks noEditPoints="1"/>
              </p:cNvSpPr>
              <p:nvPr/>
            </p:nvSpPr>
            <p:spPr bwMode="auto">
              <a:xfrm>
                <a:off x="3340" y="378"/>
                <a:ext cx="335" cy="115"/>
              </a:xfrm>
              <a:custGeom>
                <a:avLst/>
                <a:gdLst>
                  <a:gd name="T0" fmla="*/ 0 w 2008"/>
                  <a:gd name="T1" fmla="*/ 343 h 686"/>
                  <a:gd name="T2" fmla="*/ 1004 w 2008"/>
                  <a:gd name="T3" fmla="*/ 0 h 686"/>
                  <a:gd name="T4" fmla="*/ 2008 w 2008"/>
                  <a:gd name="T5" fmla="*/ 343 h 686"/>
                  <a:gd name="T6" fmla="*/ 1004 w 2008"/>
                  <a:gd name="T7" fmla="*/ 686 h 686"/>
                  <a:gd name="T8" fmla="*/ 0 w 2008"/>
                  <a:gd name="T9" fmla="*/ 343 h 686"/>
                  <a:gd name="T10" fmla="*/ 379 w 2008"/>
                  <a:gd name="T11" fmla="*/ 310 h 686"/>
                  <a:gd name="T12" fmla="*/ 1628 w 2008"/>
                  <a:gd name="T13" fmla="*/ 310 h 686"/>
                  <a:gd name="T14" fmla="*/ 1004 w 2008"/>
                  <a:gd name="T15" fmla="*/ 97 h 686"/>
                  <a:gd name="T16" fmla="*/ 379 w 2008"/>
                  <a:gd name="T17" fmla="*/ 310 h 686"/>
                  <a:gd name="T18" fmla="*/ 1612 w 2008"/>
                  <a:gd name="T19" fmla="*/ 382 h 686"/>
                  <a:gd name="T20" fmla="*/ 395 w 2008"/>
                  <a:gd name="T21" fmla="*/ 382 h 686"/>
                  <a:gd name="T22" fmla="*/ 1004 w 2008"/>
                  <a:gd name="T23" fmla="*/ 590 h 686"/>
                  <a:gd name="T24" fmla="*/ 1612 w 2008"/>
                  <a:gd name="T25" fmla="*/ 382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08" h="686">
                    <a:moveTo>
                      <a:pt x="0" y="343"/>
                    </a:moveTo>
                    <a:lnTo>
                      <a:pt x="1004" y="0"/>
                    </a:lnTo>
                    <a:lnTo>
                      <a:pt x="2008" y="343"/>
                    </a:lnTo>
                    <a:lnTo>
                      <a:pt x="1004" y="686"/>
                    </a:lnTo>
                    <a:lnTo>
                      <a:pt x="0" y="343"/>
                    </a:lnTo>
                    <a:close/>
                    <a:moveTo>
                      <a:pt x="379" y="310"/>
                    </a:moveTo>
                    <a:lnTo>
                      <a:pt x="1628" y="310"/>
                    </a:lnTo>
                    <a:lnTo>
                      <a:pt x="1004" y="97"/>
                    </a:lnTo>
                    <a:lnTo>
                      <a:pt x="379" y="310"/>
                    </a:lnTo>
                    <a:close/>
                    <a:moveTo>
                      <a:pt x="1612" y="382"/>
                    </a:moveTo>
                    <a:lnTo>
                      <a:pt x="395" y="382"/>
                    </a:lnTo>
                    <a:lnTo>
                      <a:pt x="1004" y="590"/>
                    </a:lnTo>
                    <a:lnTo>
                      <a:pt x="1612" y="38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" name="Freeform 189"/>
              <p:cNvSpPr>
                <a:spLocks noEditPoints="1"/>
              </p:cNvSpPr>
              <p:nvPr/>
            </p:nvSpPr>
            <p:spPr bwMode="auto">
              <a:xfrm>
                <a:off x="3444" y="575"/>
                <a:ext cx="132" cy="136"/>
              </a:xfrm>
              <a:custGeom>
                <a:avLst/>
                <a:gdLst>
                  <a:gd name="T0" fmla="*/ 401 w 795"/>
                  <a:gd name="T1" fmla="*/ 0 h 817"/>
                  <a:gd name="T2" fmla="*/ 483 w 795"/>
                  <a:gd name="T3" fmla="*/ 3 h 817"/>
                  <a:gd name="T4" fmla="*/ 549 w 795"/>
                  <a:gd name="T5" fmla="*/ 12 h 817"/>
                  <a:gd name="T6" fmla="*/ 599 w 795"/>
                  <a:gd name="T7" fmla="*/ 28 h 817"/>
                  <a:gd name="T8" fmla="*/ 640 w 795"/>
                  <a:gd name="T9" fmla="*/ 53 h 817"/>
                  <a:gd name="T10" fmla="*/ 674 w 795"/>
                  <a:gd name="T11" fmla="*/ 86 h 817"/>
                  <a:gd name="T12" fmla="*/ 701 w 795"/>
                  <a:gd name="T13" fmla="*/ 128 h 817"/>
                  <a:gd name="T14" fmla="*/ 717 w 795"/>
                  <a:gd name="T15" fmla="*/ 174 h 817"/>
                  <a:gd name="T16" fmla="*/ 722 w 795"/>
                  <a:gd name="T17" fmla="*/ 223 h 817"/>
                  <a:gd name="T18" fmla="*/ 716 w 795"/>
                  <a:gd name="T19" fmla="*/ 275 h 817"/>
                  <a:gd name="T20" fmla="*/ 706 w 795"/>
                  <a:gd name="T21" fmla="*/ 304 h 817"/>
                  <a:gd name="T22" fmla="*/ 692 w 795"/>
                  <a:gd name="T23" fmla="*/ 329 h 817"/>
                  <a:gd name="T24" fmla="*/ 660 w 795"/>
                  <a:gd name="T25" fmla="*/ 370 h 817"/>
                  <a:gd name="T26" fmla="*/ 634 w 795"/>
                  <a:gd name="T27" fmla="*/ 391 h 817"/>
                  <a:gd name="T28" fmla="*/ 604 w 795"/>
                  <a:gd name="T29" fmla="*/ 408 h 817"/>
                  <a:gd name="T30" fmla="*/ 555 w 795"/>
                  <a:gd name="T31" fmla="*/ 427 h 817"/>
                  <a:gd name="T32" fmla="*/ 467 w 795"/>
                  <a:gd name="T33" fmla="*/ 446 h 817"/>
                  <a:gd name="T34" fmla="*/ 526 w 795"/>
                  <a:gd name="T35" fmla="*/ 476 h 817"/>
                  <a:gd name="T36" fmla="*/ 565 w 795"/>
                  <a:gd name="T37" fmla="*/ 509 h 817"/>
                  <a:gd name="T38" fmla="*/ 603 w 795"/>
                  <a:gd name="T39" fmla="*/ 549 h 817"/>
                  <a:gd name="T40" fmla="*/ 639 w 795"/>
                  <a:gd name="T41" fmla="*/ 595 h 817"/>
                  <a:gd name="T42" fmla="*/ 526 w 795"/>
                  <a:gd name="T43" fmla="*/ 647 h 817"/>
                  <a:gd name="T44" fmla="*/ 458 w 795"/>
                  <a:gd name="T45" fmla="*/ 556 h 817"/>
                  <a:gd name="T46" fmla="*/ 408 w 795"/>
                  <a:gd name="T47" fmla="*/ 502 h 817"/>
                  <a:gd name="T48" fmla="*/ 366 w 795"/>
                  <a:gd name="T49" fmla="*/ 472 h 817"/>
                  <a:gd name="T50" fmla="*/ 324 w 795"/>
                  <a:gd name="T51" fmla="*/ 458 h 817"/>
                  <a:gd name="T52" fmla="*/ 280 w 795"/>
                  <a:gd name="T53" fmla="*/ 455 h 817"/>
                  <a:gd name="T54" fmla="*/ 119 w 795"/>
                  <a:gd name="T55" fmla="*/ 817 h 817"/>
                  <a:gd name="T56" fmla="*/ 376 w 795"/>
                  <a:gd name="T57" fmla="*/ 361 h 817"/>
                  <a:gd name="T58" fmla="*/ 433 w 795"/>
                  <a:gd name="T59" fmla="*/ 358 h 817"/>
                  <a:gd name="T60" fmla="*/ 479 w 795"/>
                  <a:gd name="T61" fmla="*/ 352 h 817"/>
                  <a:gd name="T62" fmla="*/ 516 w 795"/>
                  <a:gd name="T63" fmla="*/ 341 h 817"/>
                  <a:gd name="T64" fmla="*/ 545 w 795"/>
                  <a:gd name="T65" fmla="*/ 325 h 817"/>
                  <a:gd name="T66" fmla="*/ 569 w 795"/>
                  <a:gd name="T67" fmla="*/ 305 h 817"/>
                  <a:gd name="T68" fmla="*/ 585 w 795"/>
                  <a:gd name="T69" fmla="*/ 279 h 817"/>
                  <a:gd name="T70" fmla="*/ 595 w 795"/>
                  <a:gd name="T71" fmla="*/ 252 h 817"/>
                  <a:gd name="T72" fmla="*/ 599 w 795"/>
                  <a:gd name="T73" fmla="*/ 223 h 817"/>
                  <a:gd name="T74" fmla="*/ 592 w 795"/>
                  <a:gd name="T75" fmla="*/ 182 h 817"/>
                  <a:gd name="T76" fmla="*/ 573 w 795"/>
                  <a:gd name="T77" fmla="*/ 148 h 817"/>
                  <a:gd name="T78" fmla="*/ 540 w 795"/>
                  <a:gd name="T79" fmla="*/ 119 h 817"/>
                  <a:gd name="T80" fmla="*/ 492 w 795"/>
                  <a:gd name="T81" fmla="*/ 99 h 817"/>
                  <a:gd name="T82" fmla="*/ 430 w 795"/>
                  <a:gd name="T83" fmla="*/ 91 h 817"/>
                  <a:gd name="T84" fmla="*/ 119 w 795"/>
                  <a:gd name="T85" fmla="*/ 361 h 8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95" h="817">
                    <a:moveTo>
                      <a:pt x="0" y="817"/>
                    </a:moveTo>
                    <a:lnTo>
                      <a:pt x="0" y="0"/>
                    </a:lnTo>
                    <a:lnTo>
                      <a:pt x="401" y="0"/>
                    </a:lnTo>
                    <a:lnTo>
                      <a:pt x="430" y="1"/>
                    </a:lnTo>
                    <a:lnTo>
                      <a:pt x="457" y="2"/>
                    </a:lnTo>
                    <a:lnTo>
                      <a:pt x="483" y="3"/>
                    </a:lnTo>
                    <a:lnTo>
                      <a:pt x="506" y="6"/>
                    </a:lnTo>
                    <a:lnTo>
                      <a:pt x="528" y="9"/>
                    </a:lnTo>
                    <a:lnTo>
                      <a:pt x="549" y="12"/>
                    </a:lnTo>
                    <a:lnTo>
                      <a:pt x="568" y="17"/>
                    </a:lnTo>
                    <a:lnTo>
                      <a:pt x="584" y="23"/>
                    </a:lnTo>
                    <a:lnTo>
                      <a:pt x="599" y="28"/>
                    </a:lnTo>
                    <a:lnTo>
                      <a:pt x="613" y="35"/>
                    </a:lnTo>
                    <a:lnTo>
                      <a:pt x="628" y="43"/>
                    </a:lnTo>
                    <a:lnTo>
                      <a:pt x="640" y="53"/>
                    </a:lnTo>
                    <a:lnTo>
                      <a:pt x="652" y="63"/>
                    </a:lnTo>
                    <a:lnTo>
                      <a:pt x="664" y="74"/>
                    </a:lnTo>
                    <a:lnTo>
                      <a:pt x="674" y="86"/>
                    </a:lnTo>
                    <a:lnTo>
                      <a:pt x="684" y="99"/>
                    </a:lnTo>
                    <a:lnTo>
                      <a:pt x="693" y="114"/>
                    </a:lnTo>
                    <a:lnTo>
                      <a:pt x="701" y="128"/>
                    </a:lnTo>
                    <a:lnTo>
                      <a:pt x="707" y="143"/>
                    </a:lnTo>
                    <a:lnTo>
                      <a:pt x="712" y="158"/>
                    </a:lnTo>
                    <a:lnTo>
                      <a:pt x="717" y="174"/>
                    </a:lnTo>
                    <a:lnTo>
                      <a:pt x="720" y="191"/>
                    </a:lnTo>
                    <a:lnTo>
                      <a:pt x="721" y="206"/>
                    </a:lnTo>
                    <a:lnTo>
                      <a:pt x="722" y="223"/>
                    </a:lnTo>
                    <a:lnTo>
                      <a:pt x="721" y="244"/>
                    </a:lnTo>
                    <a:lnTo>
                      <a:pt x="718" y="265"/>
                    </a:lnTo>
                    <a:lnTo>
                      <a:pt x="716" y="275"/>
                    </a:lnTo>
                    <a:lnTo>
                      <a:pt x="712" y="285"/>
                    </a:lnTo>
                    <a:lnTo>
                      <a:pt x="709" y="294"/>
                    </a:lnTo>
                    <a:lnTo>
                      <a:pt x="706" y="304"/>
                    </a:lnTo>
                    <a:lnTo>
                      <a:pt x="702" y="312"/>
                    </a:lnTo>
                    <a:lnTo>
                      <a:pt x="697" y="321"/>
                    </a:lnTo>
                    <a:lnTo>
                      <a:pt x="692" y="329"/>
                    </a:lnTo>
                    <a:lnTo>
                      <a:pt x="687" y="338"/>
                    </a:lnTo>
                    <a:lnTo>
                      <a:pt x="674" y="354"/>
                    </a:lnTo>
                    <a:lnTo>
                      <a:pt x="660" y="370"/>
                    </a:lnTo>
                    <a:lnTo>
                      <a:pt x="651" y="377"/>
                    </a:lnTo>
                    <a:lnTo>
                      <a:pt x="643" y="383"/>
                    </a:lnTo>
                    <a:lnTo>
                      <a:pt x="634" y="391"/>
                    </a:lnTo>
                    <a:lnTo>
                      <a:pt x="624" y="397"/>
                    </a:lnTo>
                    <a:lnTo>
                      <a:pt x="614" y="402"/>
                    </a:lnTo>
                    <a:lnTo>
                      <a:pt x="604" y="408"/>
                    </a:lnTo>
                    <a:lnTo>
                      <a:pt x="592" y="413"/>
                    </a:lnTo>
                    <a:lnTo>
                      <a:pt x="580" y="419"/>
                    </a:lnTo>
                    <a:lnTo>
                      <a:pt x="555" y="427"/>
                    </a:lnTo>
                    <a:lnTo>
                      <a:pt x="528" y="434"/>
                    </a:lnTo>
                    <a:lnTo>
                      <a:pt x="499" y="440"/>
                    </a:lnTo>
                    <a:lnTo>
                      <a:pt x="467" y="446"/>
                    </a:lnTo>
                    <a:lnTo>
                      <a:pt x="490" y="456"/>
                    </a:lnTo>
                    <a:lnTo>
                      <a:pt x="510" y="466"/>
                    </a:lnTo>
                    <a:lnTo>
                      <a:pt x="526" y="476"/>
                    </a:lnTo>
                    <a:lnTo>
                      <a:pt x="540" y="486"/>
                    </a:lnTo>
                    <a:lnTo>
                      <a:pt x="552" y="497"/>
                    </a:lnTo>
                    <a:lnTo>
                      <a:pt x="565" y="509"/>
                    </a:lnTo>
                    <a:lnTo>
                      <a:pt x="578" y="521"/>
                    </a:lnTo>
                    <a:lnTo>
                      <a:pt x="590" y="535"/>
                    </a:lnTo>
                    <a:lnTo>
                      <a:pt x="603" y="549"/>
                    </a:lnTo>
                    <a:lnTo>
                      <a:pt x="615" y="564"/>
                    </a:lnTo>
                    <a:lnTo>
                      <a:pt x="627" y="579"/>
                    </a:lnTo>
                    <a:lnTo>
                      <a:pt x="639" y="595"/>
                    </a:lnTo>
                    <a:lnTo>
                      <a:pt x="795" y="817"/>
                    </a:lnTo>
                    <a:lnTo>
                      <a:pt x="645" y="817"/>
                    </a:lnTo>
                    <a:lnTo>
                      <a:pt x="526" y="647"/>
                    </a:lnTo>
                    <a:lnTo>
                      <a:pt x="501" y="612"/>
                    </a:lnTo>
                    <a:lnTo>
                      <a:pt x="478" y="582"/>
                    </a:lnTo>
                    <a:lnTo>
                      <a:pt x="458" y="556"/>
                    </a:lnTo>
                    <a:lnTo>
                      <a:pt x="439" y="535"/>
                    </a:lnTo>
                    <a:lnTo>
                      <a:pt x="424" y="516"/>
                    </a:lnTo>
                    <a:lnTo>
                      <a:pt x="408" y="502"/>
                    </a:lnTo>
                    <a:lnTo>
                      <a:pt x="393" y="489"/>
                    </a:lnTo>
                    <a:lnTo>
                      <a:pt x="379" y="480"/>
                    </a:lnTo>
                    <a:lnTo>
                      <a:pt x="366" y="472"/>
                    </a:lnTo>
                    <a:lnTo>
                      <a:pt x="352" y="466"/>
                    </a:lnTo>
                    <a:lnTo>
                      <a:pt x="339" y="462"/>
                    </a:lnTo>
                    <a:lnTo>
                      <a:pt x="324" y="458"/>
                    </a:lnTo>
                    <a:lnTo>
                      <a:pt x="313" y="457"/>
                    </a:lnTo>
                    <a:lnTo>
                      <a:pt x="298" y="455"/>
                    </a:lnTo>
                    <a:lnTo>
                      <a:pt x="280" y="455"/>
                    </a:lnTo>
                    <a:lnTo>
                      <a:pt x="258" y="454"/>
                    </a:lnTo>
                    <a:lnTo>
                      <a:pt x="119" y="454"/>
                    </a:lnTo>
                    <a:lnTo>
                      <a:pt x="119" y="817"/>
                    </a:lnTo>
                    <a:lnTo>
                      <a:pt x="0" y="817"/>
                    </a:lnTo>
                    <a:close/>
                    <a:moveTo>
                      <a:pt x="119" y="361"/>
                    </a:moveTo>
                    <a:lnTo>
                      <a:pt x="376" y="361"/>
                    </a:lnTo>
                    <a:lnTo>
                      <a:pt x="397" y="361"/>
                    </a:lnTo>
                    <a:lnTo>
                      <a:pt x="415" y="360"/>
                    </a:lnTo>
                    <a:lnTo>
                      <a:pt x="433" y="358"/>
                    </a:lnTo>
                    <a:lnTo>
                      <a:pt x="449" y="356"/>
                    </a:lnTo>
                    <a:lnTo>
                      <a:pt x="465" y="354"/>
                    </a:lnTo>
                    <a:lnTo>
                      <a:pt x="479" y="352"/>
                    </a:lnTo>
                    <a:lnTo>
                      <a:pt x="492" y="349"/>
                    </a:lnTo>
                    <a:lnTo>
                      <a:pt x="504" y="345"/>
                    </a:lnTo>
                    <a:lnTo>
                      <a:pt x="516" y="341"/>
                    </a:lnTo>
                    <a:lnTo>
                      <a:pt x="526" y="337"/>
                    </a:lnTo>
                    <a:lnTo>
                      <a:pt x="535" y="332"/>
                    </a:lnTo>
                    <a:lnTo>
                      <a:pt x="545" y="325"/>
                    </a:lnTo>
                    <a:lnTo>
                      <a:pt x="553" y="319"/>
                    </a:lnTo>
                    <a:lnTo>
                      <a:pt x="561" y="312"/>
                    </a:lnTo>
                    <a:lnTo>
                      <a:pt x="569" y="305"/>
                    </a:lnTo>
                    <a:lnTo>
                      <a:pt x="575" y="296"/>
                    </a:lnTo>
                    <a:lnTo>
                      <a:pt x="580" y="288"/>
                    </a:lnTo>
                    <a:lnTo>
                      <a:pt x="585" y="279"/>
                    </a:lnTo>
                    <a:lnTo>
                      <a:pt x="589" y="270"/>
                    </a:lnTo>
                    <a:lnTo>
                      <a:pt x="592" y="261"/>
                    </a:lnTo>
                    <a:lnTo>
                      <a:pt x="595" y="252"/>
                    </a:lnTo>
                    <a:lnTo>
                      <a:pt x="596" y="242"/>
                    </a:lnTo>
                    <a:lnTo>
                      <a:pt x="599" y="233"/>
                    </a:lnTo>
                    <a:lnTo>
                      <a:pt x="599" y="223"/>
                    </a:lnTo>
                    <a:lnTo>
                      <a:pt x="598" y="209"/>
                    </a:lnTo>
                    <a:lnTo>
                      <a:pt x="595" y="196"/>
                    </a:lnTo>
                    <a:lnTo>
                      <a:pt x="592" y="182"/>
                    </a:lnTo>
                    <a:lnTo>
                      <a:pt x="587" y="170"/>
                    </a:lnTo>
                    <a:lnTo>
                      <a:pt x="580" y="158"/>
                    </a:lnTo>
                    <a:lnTo>
                      <a:pt x="573" y="148"/>
                    </a:lnTo>
                    <a:lnTo>
                      <a:pt x="563" y="138"/>
                    </a:lnTo>
                    <a:lnTo>
                      <a:pt x="552" y="127"/>
                    </a:lnTo>
                    <a:lnTo>
                      <a:pt x="540" y="119"/>
                    </a:lnTo>
                    <a:lnTo>
                      <a:pt x="525" y="112"/>
                    </a:lnTo>
                    <a:lnTo>
                      <a:pt x="510" y="105"/>
                    </a:lnTo>
                    <a:lnTo>
                      <a:pt x="492" y="99"/>
                    </a:lnTo>
                    <a:lnTo>
                      <a:pt x="473" y="95"/>
                    </a:lnTo>
                    <a:lnTo>
                      <a:pt x="452" y="93"/>
                    </a:lnTo>
                    <a:lnTo>
                      <a:pt x="430" y="91"/>
                    </a:lnTo>
                    <a:lnTo>
                      <a:pt x="405" y="90"/>
                    </a:lnTo>
                    <a:lnTo>
                      <a:pt x="119" y="90"/>
                    </a:lnTo>
                    <a:lnTo>
                      <a:pt x="119" y="361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" name="Freeform 190"/>
              <p:cNvSpPr>
                <a:spLocks noEditPoints="1"/>
              </p:cNvSpPr>
              <p:nvPr/>
            </p:nvSpPr>
            <p:spPr bwMode="auto">
              <a:xfrm>
                <a:off x="3438" y="572"/>
                <a:ext cx="132" cy="136"/>
              </a:xfrm>
              <a:custGeom>
                <a:avLst/>
                <a:gdLst>
                  <a:gd name="T0" fmla="*/ 401 w 795"/>
                  <a:gd name="T1" fmla="*/ 0 h 817"/>
                  <a:gd name="T2" fmla="*/ 482 w 795"/>
                  <a:gd name="T3" fmla="*/ 3 h 817"/>
                  <a:gd name="T4" fmla="*/ 549 w 795"/>
                  <a:gd name="T5" fmla="*/ 13 h 817"/>
                  <a:gd name="T6" fmla="*/ 599 w 795"/>
                  <a:gd name="T7" fmla="*/ 28 h 817"/>
                  <a:gd name="T8" fmla="*/ 640 w 795"/>
                  <a:gd name="T9" fmla="*/ 53 h 817"/>
                  <a:gd name="T10" fmla="*/ 674 w 795"/>
                  <a:gd name="T11" fmla="*/ 86 h 817"/>
                  <a:gd name="T12" fmla="*/ 701 w 795"/>
                  <a:gd name="T13" fmla="*/ 129 h 817"/>
                  <a:gd name="T14" fmla="*/ 716 w 795"/>
                  <a:gd name="T15" fmla="*/ 174 h 817"/>
                  <a:gd name="T16" fmla="*/ 721 w 795"/>
                  <a:gd name="T17" fmla="*/ 223 h 817"/>
                  <a:gd name="T18" fmla="*/ 715 w 795"/>
                  <a:gd name="T19" fmla="*/ 275 h 817"/>
                  <a:gd name="T20" fmla="*/ 706 w 795"/>
                  <a:gd name="T21" fmla="*/ 303 h 817"/>
                  <a:gd name="T22" fmla="*/ 693 w 795"/>
                  <a:gd name="T23" fmla="*/ 330 h 817"/>
                  <a:gd name="T24" fmla="*/ 659 w 795"/>
                  <a:gd name="T25" fmla="*/ 369 h 817"/>
                  <a:gd name="T26" fmla="*/ 633 w 795"/>
                  <a:gd name="T27" fmla="*/ 390 h 817"/>
                  <a:gd name="T28" fmla="*/ 603 w 795"/>
                  <a:gd name="T29" fmla="*/ 409 h 817"/>
                  <a:gd name="T30" fmla="*/ 555 w 795"/>
                  <a:gd name="T31" fmla="*/ 427 h 817"/>
                  <a:gd name="T32" fmla="*/ 467 w 795"/>
                  <a:gd name="T33" fmla="*/ 446 h 817"/>
                  <a:gd name="T34" fmla="*/ 526 w 795"/>
                  <a:gd name="T35" fmla="*/ 476 h 817"/>
                  <a:gd name="T36" fmla="*/ 565 w 795"/>
                  <a:gd name="T37" fmla="*/ 509 h 817"/>
                  <a:gd name="T38" fmla="*/ 602 w 795"/>
                  <a:gd name="T39" fmla="*/ 549 h 817"/>
                  <a:gd name="T40" fmla="*/ 639 w 795"/>
                  <a:gd name="T41" fmla="*/ 595 h 817"/>
                  <a:gd name="T42" fmla="*/ 526 w 795"/>
                  <a:gd name="T43" fmla="*/ 647 h 817"/>
                  <a:gd name="T44" fmla="*/ 457 w 795"/>
                  <a:gd name="T45" fmla="*/ 556 h 817"/>
                  <a:gd name="T46" fmla="*/ 408 w 795"/>
                  <a:gd name="T47" fmla="*/ 502 h 817"/>
                  <a:gd name="T48" fmla="*/ 365 w 795"/>
                  <a:gd name="T49" fmla="*/ 473 h 817"/>
                  <a:gd name="T50" fmla="*/ 325 w 795"/>
                  <a:gd name="T51" fmla="*/ 458 h 817"/>
                  <a:gd name="T52" fmla="*/ 279 w 795"/>
                  <a:gd name="T53" fmla="*/ 454 h 817"/>
                  <a:gd name="T54" fmla="*/ 119 w 795"/>
                  <a:gd name="T55" fmla="*/ 817 h 817"/>
                  <a:gd name="T56" fmla="*/ 376 w 795"/>
                  <a:gd name="T57" fmla="*/ 361 h 817"/>
                  <a:gd name="T58" fmla="*/ 433 w 795"/>
                  <a:gd name="T59" fmla="*/ 359 h 817"/>
                  <a:gd name="T60" fmla="*/ 479 w 795"/>
                  <a:gd name="T61" fmla="*/ 353 h 817"/>
                  <a:gd name="T62" fmla="*/ 515 w 795"/>
                  <a:gd name="T63" fmla="*/ 341 h 817"/>
                  <a:gd name="T64" fmla="*/ 544 w 795"/>
                  <a:gd name="T65" fmla="*/ 326 h 817"/>
                  <a:gd name="T66" fmla="*/ 568 w 795"/>
                  <a:gd name="T67" fmla="*/ 305 h 817"/>
                  <a:gd name="T68" fmla="*/ 585 w 795"/>
                  <a:gd name="T69" fmla="*/ 279 h 817"/>
                  <a:gd name="T70" fmla="*/ 595 w 795"/>
                  <a:gd name="T71" fmla="*/ 252 h 817"/>
                  <a:gd name="T72" fmla="*/ 598 w 795"/>
                  <a:gd name="T73" fmla="*/ 223 h 817"/>
                  <a:gd name="T74" fmla="*/ 592 w 795"/>
                  <a:gd name="T75" fmla="*/ 183 h 817"/>
                  <a:gd name="T76" fmla="*/ 572 w 795"/>
                  <a:gd name="T77" fmla="*/ 147 h 817"/>
                  <a:gd name="T78" fmla="*/ 539 w 795"/>
                  <a:gd name="T79" fmla="*/ 119 h 817"/>
                  <a:gd name="T80" fmla="*/ 492 w 795"/>
                  <a:gd name="T81" fmla="*/ 100 h 817"/>
                  <a:gd name="T82" fmla="*/ 430 w 795"/>
                  <a:gd name="T83" fmla="*/ 91 h 817"/>
                  <a:gd name="T84" fmla="*/ 119 w 795"/>
                  <a:gd name="T85" fmla="*/ 361 h 8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95" h="817">
                    <a:moveTo>
                      <a:pt x="0" y="817"/>
                    </a:moveTo>
                    <a:lnTo>
                      <a:pt x="0" y="0"/>
                    </a:lnTo>
                    <a:lnTo>
                      <a:pt x="401" y="0"/>
                    </a:lnTo>
                    <a:lnTo>
                      <a:pt x="430" y="0"/>
                    </a:lnTo>
                    <a:lnTo>
                      <a:pt x="456" y="1"/>
                    </a:lnTo>
                    <a:lnTo>
                      <a:pt x="482" y="3"/>
                    </a:lnTo>
                    <a:lnTo>
                      <a:pt x="506" y="5"/>
                    </a:lnTo>
                    <a:lnTo>
                      <a:pt x="528" y="9"/>
                    </a:lnTo>
                    <a:lnTo>
                      <a:pt x="549" y="13"/>
                    </a:lnTo>
                    <a:lnTo>
                      <a:pt x="567" y="17"/>
                    </a:lnTo>
                    <a:lnTo>
                      <a:pt x="584" y="22"/>
                    </a:lnTo>
                    <a:lnTo>
                      <a:pt x="599" y="28"/>
                    </a:lnTo>
                    <a:lnTo>
                      <a:pt x="614" y="35"/>
                    </a:lnTo>
                    <a:lnTo>
                      <a:pt x="627" y="44"/>
                    </a:lnTo>
                    <a:lnTo>
                      <a:pt x="640" y="53"/>
                    </a:lnTo>
                    <a:lnTo>
                      <a:pt x="652" y="62"/>
                    </a:lnTo>
                    <a:lnTo>
                      <a:pt x="664" y="74"/>
                    </a:lnTo>
                    <a:lnTo>
                      <a:pt x="674" y="86"/>
                    </a:lnTo>
                    <a:lnTo>
                      <a:pt x="684" y="100"/>
                    </a:lnTo>
                    <a:lnTo>
                      <a:pt x="693" y="114"/>
                    </a:lnTo>
                    <a:lnTo>
                      <a:pt x="701" y="129"/>
                    </a:lnTo>
                    <a:lnTo>
                      <a:pt x="707" y="143"/>
                    </a:lnTo>
                    <a:lnTo>
                      <a:pt x="712" y="159"/>
                    </a:lnTo>
                    <a:lnTo>
                      <a:pt x="716" y="174"/>
                    </a:lnTo>
                    <a:lnTo>
                      <a:pt x="719" y="190"/>
                    </a:lnTo>
                    <a:lnTo>
                      <a:pt x="720" y="207"/>
                    </a:lnTo>
                    <a:lnTo>
                      <a:pt x="721" y="223"/>
                    </a:lnTo>
                    <a:lnTo>
                      <a:pt x="720" y="245"/>
                    </a:lnTo>
                    <a:lnTo>
                      <a:pt x="717" y="265"/>
                    </a:lnTo>
                    <a:lnTo>
                      <a:pt x="715" y="275"/>
                    </a:lnTo>
                    <a:lnTo>
                      <a:pt x="712" y="284"/>
                    </a:lnTo>
                    <a:lnTo>
                      <a:pt x="709" y="294"/>
                    </a:lnTo>
                    <a:lnTo>
                      <a:pt x="706" y="303"/>
                    </a:lnTo>
                    <a:lnTo>
                      <a:pt x="702" y="312"/>
                    </a:lnTo>
                    <a:lnTo>
                      <a:pt x="697" y="322"/>
                    </a:lnTo>
                    <a:lnTo>
                      <a:pt x="693" y="330"/>
                    </a:lnTo>
                    <a:lnTo>
                      <a:pt x="686" y="338"/>
                    </a:lnTo>
                    <a:lnTo>
                      <a:pt x="674" y="355"/>
                    </a:lnTo>
                    <a:lnTo>
                      <a:pt x="659" y="369"/>
                    </a:lnTo>
                    <a:lnTo>
                      <a:pt x="651" y="377"/>
                    </a:lnTo>
                    <a:lnTo>
                      <a:pt x="643" y="384"/>
                    </a:lnTo>
                    <a:lnTo>
                      <a:pt x="633" y="390"/>
                    </a:lnTo>
                    <a:lnTo>
                      <a:pt x="624" y="397"/>
                    </a:lnTo>
                    <a:lnTo>
                      <a:pt x="614" y="402"/>
                    </a:lnTo>
                    <a:lnTo>
                      <a:pt x="603" y="409"/>
                    </a:lnTo>
                    <a:lnTo>
                      <a:pt x="592" y="414"/>
                    </a:lnTo>
                    <a:lnTo>
                      <a:pt x="580" y="418"/>
                    </a:lnTo>
                    <a:lnTo>
                      <a:pt x="555" y="427"/>
                    </a:lnTo>
                    <a:lnTo>
                      <a:pt x="528" y="435"/>
                    </a:lnTo>
                    <a:lnTo>
                      <a:pt x="499" y="441"/>
                    </a:lnTo>
                    <a:lnTo>
                      <a:pt x="467" y="446"/>
                    </a:lnTo>
                    <a:lnTo>
                      <a:pt x="490" y="455"/>
                    </a:lnTo>
                    <a:lnTo>
                      <a:pt x="509" y="466"/>
                    </a:lnTo>
                    <a:lnTo>
                      <a:pt x="526" y="476"/>
                    </a:lnTo>
                    <a:lnTo>
                      <a:pt x="539" y="486"/>
                    </a:lnTo>
                    <a:lnTo>
                      <a:pt x="552" y="498"/>
                    </a:lnTo>
                    <a:lnTo>
                      <a:pt x="565" y="509"/>
                    </a:lnTo>
                    <a:lnTo>
                      <a:pt x="578" y="522"/>
                    </a:lnTo>
                    <a:lnTo>
                      <a:pt x="590" y="535"/>
                    </a:lnTo>
                    <a:lnTo>
                      <a:pt x="602" y="549"/>
                    </a:lnTo>
                    <a:lnTo>
                      <a:pt x="615" y="564"/>
                    </a:lnTo>
                    <a:lnTo>
                      <a:pt x="626" y="579"/>
                    </a:lnTo>
                    <a:lnTo>
                      <a:pt x="639" y="595"/>
                    </a:lnTo>
                    <a:lnTo>
                      <a:pt x="795" y="817"/>
                    </a:lnTo>
                    <a:lnTo>
                      <a:pt x="645" y="817"/>
                    </a:lnTo>
                    <a:lnTo>
                      <a:pt x="526" y="647"/>
                    </a:lnTo>
                    <a:lnTo>
                      <a:pt x="501" y="613"/>
                    </a:lnTo>
                    <a:lnTo>
                      <a:pt x="478" y="583"/>
                    </a:lnTo>
                    <a:lnTo>
                      <a:pt x="457" y="556"/>
                    </a:lnTo>
                    <a:lnTo>
                      <a:pt x="440" y="535"/>
                    </a:lnTo>
                    <a:lnTo>
                      <a:pt x="423" y="516"/>
                    </a:lnTo>
                    <a:lnTo>
                      <a:pt x="408" y="502"/>
                    </a:lnTo>
                    <a:lnTo>
                      <a:pt x="392" y="489"/>
                    </a:lnTo>
                    <a:lnTo>
                      <a:pt x="379" y="480"/>
                    </a:lnTo>
                    <a:lnTo>
                      <a:pt x="365" y="473"/>
                    </a:lnTo>
                    <a:lnTo>
                      <a:pt x="352" y="467"/>
                    </a:lnTo>
                    <a:lnTo>
                      <a:pt x="338" y="462"/>
                    </a:lnTo>
                    <a:lnTo>
                      <a:pt x="325" y="458"/>
                    </a:lnTo>
                    <a:lnTo>
                      <a:pt x="313" y="456"/>
                    </a:lnTo>
                    <a:lnTo>
                      <a:pt x="298" y="455"/>
                    </a:lnTo>
                    <a:lnTo>
                      <a:pt x="279" y="454"/>
                    </a:lnTo>
                    <a:lnTo>
                      <a:pt x="258" y="454"/>
                    </a:lnTo>
                    <a:lnTo>
                      <a:pt x="119" y="454"/>
                    </a:lnTo>
                    <a:lnTo>
                      <a:pt x="119" y="817"/>
                    </a:lnTo>
                    <a:lnTo>
                      <a:pt x="0" y="817"/>
                    </a:lnTo>
                    <a:close/>
                    <a:moveTo>
                      <a:pt x="119" y="361"/>
                    </a:moveTo>
                    <a:lnTo>
                      <a:pt x="376" y="361"/>
                    </a:lnTo>
                    <a:lnTo>
                      <a:pt x="396" y="361"/>
                    </a:lnTo>
                    <a:lnTo>
                      <a:pt x="415" y="360"/>
                    </a:lnTo>
                    <a:lnTo>
                      <a:pt x="433" y="359"/>
                    </a:lnTo>
                    <a:lnTo>
                      <a:pt x="449" y="357"/>
                    </a:lnTo>
                    <a:lnTo>
                      <a:pt x="465" y="355"/>
                    </a:lnTo>
                    <a:lnTo>
                      <a:pt x="479" y="353"/>
                    </a:lnTo>
                    <a:lnTo>
                      <a:pt x="492" y="350"/>
                    </a:lnTo>
                    <a:lnTo>
                      <a:pt x="504" y="345"/>
                    </a:lnTo>
                    <a:lnTo>
                      <a:pt x="515" y="341"/>
                    </a:lnTo>
                    <a:lnTo>
                      <a:pt x="526" y="337"/>
                    </a:lnTo>
                    <a:lnTo>
                      <a:pt x="536" y="331"/>
                    </a:lnTo>
                    <a:lnTo>
                      <a:pt x="544" y="326"/>
                    </a:lnTo>
                    <a:lnTo>
                      <a:pt x="553" y="319"/>
                    </a:lnTo>
                    <a:lnTo>
                      <a:pt x="561" y="312"/>
                    </a:lnTo>
                    <a:lnTo>
                      <a:pt x="568" y="305"/>
                    </a:lnTo>
                    <a:lnTo>
                      <a:pt x="574" y="297"/>
                    </a:lnTo>
                    <a:lnTo>
                      <a:pt x="580" y="288"/>
                    </a:lnTo>
                    <a:lnTo>
                      <a:pt x="585" y="279"/>
                    </a:lnTo>
                    <a:lnTo>
                      <a:pt x="589" y="271"/>
                    </a:lnTo>
                    <a:lnTo>
                      <a:pt x="592" y="261"/>
                    </a:lnTo>
                    <a:lnTo>
                      <a:pt x="595" y="252"/>
                    </a:lnTo>
                    <a:lnTo>
                      <a:pt x="597" y="243"/>
                    </a:lnTo>
                    <a:lnTo>
                      <a:pt x="598" y="233"/>
                    </a:lnTo>
                    <a:lnTo>
                      <a:pt x="598" y="223"/>
                    </a:lnTo>
                    <a:lnTo>
                      <a:pt x="597" y="209"/>
                    </a:lnTo>
                    <a:lnTo>
                      <a:pt x="595" y="195"/>
                    </a:lnTo>
                    <a:lnTo>
                      <a:pt x="592" y="183"/>
                    </a:lnTo>
                    <a:lnTo>
                      <a:pt x="587" y="170"/>
                    </a:lnTo>
                    <a:lnTo>
                      <a:pt x="581" y="159"/>
                    </a:lnTo>
                    <a:lnTo>
                      <a:pt x="572" y="147"/>
                    </a:lnTo>
                    <a:lnTo>
                      <a:pt x="563" y="137"/>
                    </a:lnTo>
                    <a:lnTo>
                      <a:pt x="552" y="128"/>
                    </a:lnTo>
                    <a:lnTo>
                      <a:pt x="539" y="119"/>
                    </a:lnTo>
                    <a:lnTo>
                      <a:pt x="525" y="111"/>
                    </a:lnTo>
                    <a:lnTo>
                      <a:pt x="509" y="105"/>
                    </a:lnTo>
                    <a:lnTo>
                      <a:pt x="492" y="100"/>
                    </a:lnTo>
                    <a:lnTo>
                      <a:pt x="473" y="96"/>
                    </a:lnTo>
                    <a:lnTo>
                      <a:pt x="452" y="92"/>
                    </a:lnTo>
                    <a:lnTo>
                      <a:pt x="430" y="91"/>
                    </a:lnTo>
                    <a:lnTo>
                      <a:pt x="405" y="90"/>
                    </a:lnTo>
                    <a:lnTo>
                      <a:pt x="119" y="90"/>
                    </a:lnTo>
                    <a:lnTo>
                      <a:pt x="119" y="3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103" name="Picture 36" descr="云（Internet）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9323" y="1528837"/>
              <a:ext cx="1736410" cy="1037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4" name="直线箭头连接符 103"/>
            <p:cNvCxnSpPr/>
            <p:nvPr/>
          </p:nvCxnSpPr>
          <p:spPr>
            <a:xfrm>
              <a:off x="3038617" y="1142049"/>
              <a:ext cx="0" cy="63048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线箭头连接符 104"/>
            <p:cNvCxnSpPr/>
            <p:nvPr/>
          </p:nvCxnSpPr>
          <p:spPr>
            <a:xfrm flipH="1">
              <a:off x="3065440" y="2810977"/>
              <a:ext cx="1313" cy="89929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线箭头连接符 105"/>
            <p:cNvCxnSpPr/>
            <p:nvPr/>
          </p:nvCxnSpPr>
          <p:spPr>
            <a:xfrm flipV="1">
              <a:off x="3745828" y="3429324"/>
              <a:ext cx="1205996" cy="894177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箭头连接符 106"/>
            <p:cNvCxnSpPr/>
            <p:nvPr/>
          </p:nvCxnSpPr>
          <p:spPr>
            <a:xfrm>
              <a:off x="3745828" y="4323501"/>
              <a:ext cx="1191098" cy="949188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箭头连接符 107"/>
            <p:cNvCxnSpPr/>
            <p:nvPr/>
          </p:nvCxnSpPr>
          <p:spPr>
            <a:xfrm>
              <a:off x="954799" y="3409102"/>
              <a:ext cx="1430252" cy="914399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箭头连接符 108"/>
            <p:cNvCxnSpPr/>
            <p:nvPr/>
          </p:nvCxnSpPr>
          <p:spPr>
            <a:xfrm flipH="1">
              <a:off x="968866" y="4323501"/>
              <a:ext cx="1416185" cy="856465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箭头连接符 109"/>
            <p:cNvCxnSpPr/>
            <p:nvPr/>
          </p:nvCxnSpPr>
          <p:spPr>
            <a:xfrm flipH="1">
              <a:off x="1794221" y="4936727"/>
              <a:ext cx="1271219" cy="124882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线箭头连接符 110"/>
            <p:cNvCxnSpPr/>
            <p:nvPr/>
          </p:nvCxnSpPr>
          <p:spPr>
            <a:xfrm flipH="1">
              <a:off x="3038616" y="4936727"/>
              <a:ext cx="26824" cy="87233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线箭头连接符 111"/>
            <p:cNvCxnSpPr/>
            <p:nvPr/>
          </p:nvCxnSpPr>
          <p:spPr>
            <a:xfrm>
              <a:off x="3065440" y="4936727"/>
              <a:ext cx="1273844" cy="117783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文本框 112"/>
            <p:cNvSpPr txBox="1"/>
            <p:nvPr/>
          </p:nvSpPr>
          <p:spPr>
            <a:xfrm>
              <a:off x="1002993" y="6491322"/>
              <a:ext cx="1133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err="1" smtClean="0"/>
                <a:t>HostA</a:t>
              </a:r>
              <a:endParaRPr kumimoji="1" lang="zh-CN" altLang="en-US" dirty="0"/>
            </a:p>
          </p:txBody>
        </p:sp>
        <p:sp>
          <p:nvSpPr>
            <p:cNvPr id="114" name="文本框 113"/>
            <p:cNvSpPr txBox="1"/>
            <p:nvPr/>
          </p:nvSpPr>
          <p:spPr>
            <a:xfrm>
              <a:off x="2472095" y="6488668"/>
              <a:ext cx="1133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mtClean="0"/>
                <a:t>HostB</a:t>
              </a:r>
              <a:endParaRPr kumimoji="1" lang="zh-CN" altLang="en-US" dirty="0"/>
            </a:p>
          </p:txBody>
        </p:sp>
        <p:sp>
          <p:nvSpPr>
            <p:cNvPr id="115" name="文本框 114"/>
            <p:cNvSpPr txBox="1"/>
            <p:nvPr/>
          </p:nvSpPr>
          <p:spPr>
            <a:xfrm>
              <a:off x="4029875" y="6487201"/>
              <a:ext cx="1133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err="1" smtClean="0"/>
                <a:t>HostC</a:t>
              </a:r>
              <a:endParaRPr kumimoji="1" lang="zh-CN" altLang="en-US" dirty="0"/>
            </a:p>
          </p:txBody>
        </p:sp>
        <p:sp>
          <p:nvSpPr>
            <p:cNvPr id="116" name="任意形状 115"/>
            <p:cNvSpPr/>
            <p:nvPr/>
          </p:nvSpPr>
          <p:spPr>
            <a:xfrm>
              <a:off x="3742006" y="984738"/>
              <a:ext cx="5148776" cy="3614145"/>
            </a:xfrm>
            <a:custGeom>
              <a:avLst/>
              <a:gdLst>
                <a:gd name="connsiteX0" fmla="*/ 0 w 5148776"/>
                <a:gd name="connsiteY0" fmla="*/ 3362179 h 3614145"/>
                <a:gd name="connsiteX1" fmla="*/ 3291840 w 5148776"/>
                <a:gd name="connsiteY1" fmla="*/ 3390314 h 3614145"/>
                <a:gd name="connsiteX2" fmla="*/ 3615397 w 5148776"/>
                <a:gd name="connsiteY2" fmla="*/ 970671 h 3614145"/>
                <a:gd name="connsiteX3" fmla="*/ 5148776 w 5148776"/>
                <a:gd name="connsiteY3" fmla="*/ 0 h 361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8776" h="3614145">
                  <a:moveTo>
                    <a:pt x="0" y="3362179"/>
                  </a:moveTo>
                  <a:cubicBezTo>
                    <a:pt x="1344637" y="3575539"/>
                    <a:pt x="2689274" y="3788899"/>
                    <a:pt x="3291840" y="3390314"/>
                  </a:cubicBezTo>
                  <a:cubicBezTo>
                    <a:pt x="3894406" y="2991729"/>
                    <a:pt x="3305908" y="1535723"/>
                    <a:pt x="3615397" y="970671"/>
                  </a:cubicBezTo>
                  <a:cubicBezTo>
                    <a:pt x="3924886" y="405619"/>
                    <a:pt x="5148776" y="0"/>
                    <a:pt x="5148776" y="0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7" name="矩形 116"/>
            <p:cNvSpPr/>
            <p:nvPr/>
          </p:nvSpPr>
          <p:spPr>
            <a:xfrm>
              <a:off x="40981" y="2920193"/>
              <a:ext cx="5937788" cy="280153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8" name="文本框 117"/>
            <p:cNvSpPr txBox="1"/>
            <p:nvPr/>
          </p:nvSpPr>
          <p:spPr>
            <a:xfrm>
              <a:off x="2355752" y="3043914"/>
              <a:ext cx="16037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b="1" i="1" dirty="0" smtClean="0"/>
                <a:t>Service</a:t>
              </a:r>
              <a:r>
                <a:rPr kumimoji="1" lang="zh-CN" altLang="en-US" b="1" i="1" dirty="0" smtClean="0"/>
                <a:t> </a:t>
              </a:r>
              <a:r>
                <a:rPr kumimoji="1" lang="en-US" altLang="zh-CN" b="1" i="1" dirty="0" smtClean="0"/>
                <a:t>Chain</a:t>
              </a:r>
              <a:endParaRPr kumimoji="1" lang="zh-CN" altLang="en-US" b="1" i="1" dirty="0"/>
            </a:p>
          </p:txBody>
        </p:sp>
      </p:grpSp>
      <p:sp>
        <p:nvSpPr>
          <p:cNvPr id="175" name="任意形状 174"/>
          <p:cNvSpPr/>
          <p:nvPr/>
        </p:nvSpPr>
        <p:spPr>
          <a:xfrm>
            <a:off x="354032" y="3266956"/>
            <a:ext cx="3645599" cy="2236377"/>
          </a:xfrm>
          <a:custGeom>
            <a:avLst/>
            <a:gdLst>
              <a:gd name="connsiteX0" fmla="*/ 763568 w 3645599"/>
              <a:gd name="connsiteY0" fmla="*/ 2151711 h 2236377"/>
              <a:gd name="connsiteX1" fmla="*/ 1915035 w 3645599"/>
              <a:gd name="connsiteY1" fmla="*/ 881711 h 2236377"/>
              <a:gd name="connsiteX2" fmla="*/ 3337435 w 3645599"/>
              <a:gd name="connsiteY2" fmla="*/ 1660644 h 2236377"/>
              <a:gd name="connsiteX3" fmla="*/ 2135168 w 3645599"/>
              <a:gd name="connsiteY3" fmla="*/ 712377 h 2236377"/>
              <a:gd name="connsiteX4" fmla="*/ 3642235 w 3645599"/>
              <a:gd name="connsiteY4" fmla="*/ 187444 h 2236377"/>
              <a:gd name="connsiteX5" fmla="*/ 1627168 w 3645599"/>
              <a:gd name="connsiteY5" fmla="*/ 593844 h 2236377"/>
              <a:gd name="connsiteX6" fmla="*/ 69301 w 3645599"/>
              <a:gd name="connsiteY6" fmla="*/ 1177 h 2236377"/>
              <a:gd name="connsiteX7" fmla="*/ 1593301 w 3645599"/>
              <a:gd name="connsiteY7" fmla="*/ 780111 h 2236377"/>
              <a:gd name="connsiteX8" fmla="*/ 1568 w 3645599"/>
              <a:gd name="connsiteY8" fmla="*/ 1271177 h 2236377"/>
              <a:gd name="connsiteX9" fmla="*/ 1948901 w 3645599"/>
              <a:gd name="connsiteY9" fmla="*/ 1017177 h 2236377"/>
              <a:gd name="connsiteX10" fmla="*/ 3032635 w 3645599"/>
              <a:gd name="connsiteY10" fmla="*/ 2236377 h 2236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45599" h="2236377">
                <a:moveTo>
                  <a:pt x="763568" y="2151711"/>
                </a:moveTo>
                <a:cubicBezTo>
                  <a:pt x="1124812" y="1557633"/>
                  <a:pt x="1486057" y="963555"/>
                  <a:pt x="1915035" y="881711"/>
                </a:cubicBezTo>
                <a:cubicBezTo>
                  <a:pt x="2344013" y="799867"/>
                  <a:pt x="3300746" y="1688866"/>
                  <a:pt x="3337435" y="1660644"/>
                </a:cubicBezTo>
                <a:cubicBezTo>
                  <a:pt x="3374124" y="1632422"/>
                  <a:pt x="2084368" y="957910"/>
                  <a:pt x="2135168" y="712377"/>
                </a:cubicBezTo>
                <a:cubicBezTo>
                  <a:pt x="2185968" y="466844"/>
                  <a:pt x="3726902" y="207199"/>
                  <a:pt x="3642235" y="187444"/>
                </a:cubicBezTo>
                <a:cubicBezTo>
                  <a:pt x="3557568" y="167689"/>
                  <a:pt x="2222657" y="624888"/>
                  <a:pt x="1627168" y="593844"/>
                </a:cubicBezTo>
                <a:cubicBezTo>
                  <a:pt x="1031679" y="562800"/>
                  <a:pt x="74945" y="-29868"/>
                  <a:pt x="69301" y="1177"/>
                </a:cubicBezTo>
                <a:cubicBezTo>
                  <a:pt x="63656" y="32221"/>
                  <a:pt x="1604590" y="568444"/>
                  <a:pt x="1593301" y="780111"/>
                </a:cubicBezTo>
                <a:cubicBezTo>
                  <a:pt x="1582012" y="991778"/>
                  <a:pt x="-57699" y="1231666"/>
                  <a:pt x="1568" y="1271177"/>
                </a:cubicBezTo>
                <a:cubicBezTo>
                  <a:pt x="60835" y="1310688"/>
                  <a:pt x="1443723" y="856310"/>
                  <a:pt x="1948901" y="1017177"/>
                </a:cubicBezTo>
                <a:cubicBezTo>
                  <a:pt x="2454079" y="1178044"/>
                  <a:pt x="3032635" y="2236377"/>
                  <a:pt x="3032635" y="2236377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81" name="组 180"/>
          <p:cNvGrpSpPr/>
          <p:nvPr/>
        </p:nvGrpSpPr>
        <p:grpSpPr>
          <a:xfrm>
            <a:off x="773416" y="5977750"/>
            <a:ext cx="305520" cy="626533"/>
            <a:chOff x="773416" y="5977750"/>
            <a:chExt cx="305520" cy="626533"/>
          </a:xfrm>
        </p:grpSpPr>
        <p:sp>
          <p:nvSpPr>
            <p:cNvPr id="176" name="罐形 175"/>
            <p:cNvSpPr/>
            <p:nvPr/>
          </p:nvSpPr>
          <p:spPr>
            <a:xfrm>
              <a:off x="773416" y="5977750"/>
              <a:ext cx="305520" cy="626533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80" name="直线箭头连接符 179"/>
            <p:cNvCxnSpPr>
              <a:stCxn id="176" idx="1"/>
              <a:endCxn id="176" idx="3"/>
            </p:cNvCxnSpPr>
            <p:nvPr/>
          </p:nvCxnSpPr>
          <p:spPr>
            <a:xfrm>
              <a:off x="926176" y="5977750"/>
              <a:ext cx="0" cy="626533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组 181"/>
          <p:cNvGrpSpPr/>
          <p:nvPr/>
        </p:nvGrpSpPr>
        <p:grpSpPr>
          <a:xfrm>
            <a:off x="1046124" y="5977750"/>
            <a:ext cx="305520" cy="626533"/>
            <a:chOff x="773416" y="5977750"/>
            <a:chExt cx="305520" cy="626533"/>
          </a:xfrm>
          <a:solidFill>
            <a:schemeClr val="accent3"/>
          </a:solidFill>
        </p:grpSpPr>
        <p:sp>
          <p:nvSpPr>
            <p:cNvPr id="183" name="罐形 182"/>
            <p:cNvSpPr/>
            <p:nvPr/>
          </p:nvSpPr>
          <p:spPr>
            <a:xfrm>
              <a:off x="773416" y="5977750"/>
              <a:ext cx="305520" cy="626533"/>
            </a:xfrm>
            <a:prstGeom prst="can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84" name="直线箭头连接符 183"/>
            <p:cNvCxnSpPr/>
            <p:nvPr/>
          </p:nvCxnSpPr>
          <p:spPr>
            <a:xfrm>
              <a:off x="926176" y="5977750"/>
              <a:ext cx="0" cy="626533"/>
            </a:xfrm>
            <a:prstGeom prst="straightConnector1">
              <a:avLst/>
            </a:prstGeom>
            <a:grpFill/>
            <a:ln w="57150">
              <a:solidFill>
                <a:schemeClr val="accent2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5" name="组 184"/>
          <p:cNvGrpSpPr/>
          <p:nvPr/>
        </p:nvGrpSpPr>
        <p:grpSpPr>
          <a:xfrm>
            <a:off x="1318831" y="6002660"/>
            <a:ext cx="305520" cy="626533"/>
            <a:chOff x="773416" y="5977750"/>
            <a:chExt cx="305520" cy="626533"/>
          </a:xfrm>
          <a:solidFill>
            <a:srgbClr val="7030A0"/>
          </a:solidFill>
        </p:grpSpPr>
        <p:sp>
          <p:nvSpPr>
            <p:cNvPr id="186" name="罐形 185"/>
            <p:cNvSpPr/>
            <p:nvPr/>
          </p:nvSpPr>
          <p:spPr>
            <a:xfrm>
              <a:off x="773416" y="5977750"/>
              <a:ext cx="305520" cy="626533"/>
            </a:xfrm>
            <a:prstGeom prst="ca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87" name="直线箭头连接符 186"/>
            <p:cNvCxnSpPr/>
            <p:nvPr/>
          </p:nvCxnSpPr>
          <p:spPr>
            <a:xfrm>
              <a:off x="926176" y="5977750"/>
              <a:ext cx="0" cy="626533"/>
            </a:xfrm>
            <a:prstGeom prst="straightConnector1">
              <a:avLst/>
            </a:prstGeom>
            <a:grpFill/>
            <a:ln w="5715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8" name="文本框 187"/>
          <p:cNvSpPr txBox="1"/>
          <p:nvPr/>
        </p:nvSpPr>
        <p:spPr>
          <a:xfrm>
            <a:off x="229109" y="6521500"/>
            <a:ext cx="235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err="1" smtClean="0"/>
              <a:t>pplication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/>
              <a:t>S</a:t>
            </a:r>
            <a:r>
              <a:rPr kumimoji="1" lang="en-US" altLang="zh-CN" b="1" dirty="0" smtClean="0"/>
              <a:t>ervices</a:t>
            </a:r>
            <a:endParaRPr kumimoji="1" lang="zh-CN" altLang="en-US" b="1" dirty="0"/>
          </a:p>
        </p:txBody>
      </p:sp>
      <p:sp>
        <p:nvSpPr>
          <p:cNvPr id="189" name="文本框 188"/>
          <p:cNvSpPr txBox="1"/>
          <p:nvPr/>
        </p:nvSpPr>
        <p:spPr>
          <a:xfrm>
            <a:off x="6642875" y="5197650"/>
            <a:ext cx="5384800" cy="120032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rgbClr val="FF0000"/>
                </a:solidFill>
              </a:rPr>
              <a:t>FW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rules:</a:t>
            </a:r>
            <a:endParaRPr kumimoji="1" lang="zh-CN" altLang="en-US" b="1" dirty="0" smtClean="0">
              <a:solidFill>
                <a:srgbClr val="FF0000"/>
              </a:solidFill>
            </a:endParaRPr>
          </a:p>
          <a:p>
            <a:r>
              <a:rPr kumimoji="1" lang="en-US" altLang="zh-CN" dirty="0"/>
              <a:t>cookie=0x0, duration=16.287s, table=0, </a:t>
            </a:r>
            <a:r>
              <a:rPr kumimoji="1" lang="en-US" altLang="zh-CN" dirty="0" err="1"/>
              <a:t>n_packets</a:t>
            </a:r>
            <a:r>
              <a:rPr kumimoji="1" lang="en-US" altLang="zh-CN" dirty="0"/>
              <a:t>=0, </a:t>
            </a:r>
            <a:r>
              <a:rPr kumimoji="1" lang="en-US" altLang="zh-CN" dirty="0" err="1"/>
              <a:t>n_bytes</a:t>
            </a:r>
            <a:r>
              <a:rPr kumimoji="1" lang="en-US" altLang="zh-CN" dirty="0"/>
              <a:t>=0, </a:t>
            </a:r>
            <a:r>
              <a:rPr kumimoji="1" lang="en-US" altLang="zh-CN" dirty="0" err="1"/>
              <a:t>idle_age</a:t>
            </a:r>
            <a:r>
              <a:rPr kumimoji="1" lang="en-US" altLang="zh-CN" dirty="0"/>
              <a:t>=16, priority=2000,tcp,tp_dst=80 actions=drop</a:t>
            </a:r>
            <a:endParaRPr kumimoji="1" lang="zh-CN" altLang="en-US" dirty="0"/>
          </a:p>
        </p:txBody>
      </p:sp>
      <p:sp>
        <p:nvSpPr>
          <p:cNvPr id="190" name="文本框 189"/>
          <p:cNvSpPr txBox="1"/>
          <p:nvPr/>
        </p:nvSpPr>
        <p:spPr>
          <a:xfrm>
            <a:off x="6709953" y="1466462"/>
            <a:ext cx="5384800" cy="120032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rgbClr val="FF0000"/>
                </a:solidFill>
              </a:rPr>
              <a:t>NAT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rules:</a:t>
            </a:r>
            <a:endParaRPr kumimoji="1" lang="zh-CN" altLang="en-US" b="1" dirty="0" smtClean="0">
              <a:solidFill>
                <a:srgbClr val="FF0000"/>
              </a:solidFill>
            </a:endParaRPr>
          </a:p>
          <a:p>
            <a:r>
              <a:rPr kumimoji="1" lang="en-US" altLang="zh-CN" dirty="0"/>
              <a:t>cookie=0x0, duration=9.105s, table=0, </a:t>
            </a:r>
            <a:r>
              <a:rPr kumimoji="1" lang="en-US" altLang="zh-CN" dirty="0" err="1"/>
              <a:t>n_packets</a:t>
            </a:r>
            <a:r>
              <a:rPr kumimoji="1" lang="en-US" altLang="zh-CN" dirty="0"/>
              <a:t>=0, </a:t>
            </a:r>
            <a:r>
              <a:rPr kumimoji="1" lang="en-US" altLang="zh-CN" dirty="0" err="1"/>
              <a:t>n_bytes</a:t>
            </a:r>
            <a:r>
              <a:rPr kumimoji="1" lang="en-US" altLang="zh-CN" dirty="0"/>
              <a:t>=0, </a:t>
            </a:r>
            <a:r>
              <a:rPr kumimoji="1" lang="en-US" altLang="zh-CN" dirty="0" err="1"/>
              <a:t>idle_age</a:t>
            </a:r>
            <a:r>
              <a:rPr kumimoji="1" lang="en-US" altLang="zh-CN" dirty="0"/>
              <a:t>=9, priority=2000,tcp,tp_dst=80 actions=load:0xc0a80101-&gt;NXM_OF_IP_DST[]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32102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39763" y="0"/>
            <a:ext cx="10515600" cy="1325563"/>
          </a:xfrm>
        </p:spPr>
        <p:txBody>
          <a:bodyPr/>
          <a:lstStyle/>
          <a:p>
            <a:r>
              <a:rPr kumimoji="1" lang="en-US" altLang="zh-CN" dirty="0" smtClean="0"/>
              <a:t>TestCase1: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agile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flow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>
                <a:solidFill>
                  <a:srgbClr val="FF0000"/>
                </a:solidFill>
              </a:rPr>
              <a:t>VS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none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flow</a:t>
            </a:r>
            <a:endParaRPr kumimoji="1" lang="zh-CN" altLang="en-US" dirty="0"/>
          </a:p>
        </p:txBody>
      </p:sp>
      <p:sp>
        <p:nvSpPr>
          <p:cNvPr id="4" name="Freeform 2"/>
          <p:cNvSpPr>
            <a:spLocks/>
          </p:cNvSpPr>
          <p:nvPr/>
        </p:nvSpPr>
        <p:spPr bwMode="gray">
          <a:xfrm>
            <a:off x="759835" y="1230802"/>
            <a:ext cx="4283075" cy="4556125"/>
          </a:xfrm>
          <a:custGeom>
            <a:avLst/>
            <a:gdLst/>
            <a:ahLst/>
            <a:cxnLst>
              <a:cxn ang="0">
                <a:pos x="744" y="1107"/>
              </a:cxn>
              <a:cxn ang="0">
                <a:pos x="0" y="2479"/>
              </a:cxn>
              <a:cxn ang="0">
                <a:pos x="977" y="2854"/>
              </a:cxn>
              <a:cxn ang="0">
                <a:pos x="2200" y="2440"/>
              </a:cxn>
              <a:cxn ang="0">
                <a:pos x="2666" y="1469"/>
              </a:cxn>
              <a:cxn ang="0">
                <a:pos x="2466" y="583"/>
              </a:cxn>
              <a:cxn ang="0">
                <a:pos x="2077" y="0"/>
              </a:cxn>
              <a:cxn ang="0">
                <a:pos x="744" y="1107"/>
              </a:cxn>
            </a:cxnLst>
            <a:rect l="0" t="0" r="r" b="b"/>
            <a:pathLst>
              <a:path w="2698" h="2870">
                <a:moveTo>
                  <a:pt x="744" y="1107"/>
                </a:moveTo>
                <a:lnTo>
                  <a:pt x="0" y="2479"/>
                </a:lnTo>
                <a:cubicBezTo>
                  <a:pt x="323" y="2693"/>
                  <a:pt x="608" y="2838"/>
                  <a:pt x="977" y="2854"/>
                </a:cubicBezTo>
                <a:cubicBezTo>
                  <a:pt x="1346" y="2870"/>
                  <a:pt x="1870" y="2745"/>
                  <a:pt x="2200" y="2440"/>
                </a:cubicBezTo>
                <a:cubicBezTo>
                  <a:pt x="2530" y="2135"/>
                  <a:pt x="2634" y="1715"/>
                  <a:pt x="2666" y="1469"/>
                </a:cubicBezTo>
                <a:cubicBezTo>
                  <a:pt x="2698" y="1223"/>
                  <a:pt x="2575" y="827"/>
                  <a:pt x="2466" y="583"/>
                </a:cubicBezTo>
                <a:cubicBezTo>
                  <a:pt x="2357" y="339"/>
                  <a:pt x="2258" y="175"/>
                  <a:pt x="2077" y="0"/>
                </a:cubicBezTo>
                <a:cubicBezTo>
                  <a:pt x="1410" y="553"/>
                  <a:pt x="744" y="1107"/>
                  <a:pt x="744" y="1107"/>
                </a:cubicBezTo>
                <a:close/>
              </a:path>
            </a:pathLst>
          </a:cu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0"/>
                  <a:invGamma/>
                  <a:alpha val="0"/>
                </a:schemeClr>
              </a:gs>
            </a:gsLst>
            <a:lin ang="2700000" scaled="1"/>
          </a:gra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gray">
          <a:xfrm rot="2467145" flipH="1">
            <a:off x="2009198" y="1508614"/>
            <a:ext cx="2833687" cy="5181600"/>
          </a:xfrm>
          <a:prstGeom prst="moon">
            <a:avLst>
              <a:gd name="adj" fmla="val 13625"/>
            </a:avLst>
          </a:prstGeom>
          <a:solidFill>
            <a:srgbClr val="C9C9C9">
              <a:alpha val="20000"/>
            </a:srgbClr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gray">
          <a:xfrm rot="2428271" flipH="1">
            <a:off x="2072698" y="2002327"/>
            <a:ext cx="1506537" cy="2765425"/>
          </a:xfrm>
          <a:prstGeom prst="moon">
            <a:avLst>
              <a:gd name="adj" fmla="val 13625"/>
            </a:avLst>
          </a:prstGeom>
          <a:solidFill>
            <a:srgbClr val="C9C9C9">
              <a:alpha val="30196"/>
            </a:srgbClr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gray">
          <a:xfrm rot="-1039446">
            <a:off x="1882198" y="2538902"/>
            <a:ext cx="3009900" cy="0"/>
          </a:xfrm>
          <a:prstGeom prst="line">
            <a:avLst/>
          </a:prstGeom>
          <a:noFill/>
          <a:ln w="9525">
            <a:solidFill>
              <a:srgbClr val="B2B2B2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gray">
          <a:xfrm rot="-1039446">
            <a:off x="2134610" y="2532552"/>
            <a:ext cx="2859088" cy="1585912"/>
          </a:xfrm>
          <a:prstGeom prst="line">
            <a:avLst/>
          </a:prstGeom>
          <a:noFill/>
          <a:ln w="9525">
            <a:solidFill>
              <a:srgbClr val="B2B2B2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gray">
          <a:xfrm rot="-1039446">
            <a:off x="2318760" y="2721464"/>
            <a:ext cx="1425575" cy="2722563"/>
          </a:xfrm>
          <a:prstGeom prst="line">
            <a:avLst/>
          </a:prstGeom>
          <a:noFill/>
          <a:ln w="9525">
            <a:solidFill>
              <a:srgbClr val="B2B2B2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gray">
          <a:xfrm rot="20560554" flipH="1">
            <a:off x="1648835" y="3050077"/>
            <a:ext cx="744538" cy="2803525"/>
          </a:xfrm>
          <a:prstGeom prst="line">
            <a:avLst/>
          </a:prstGeom>
          <a:noFill/>
          <a:ln w="9525">
            <a:solidFill>
              <a:srgbClr val="B2B2B2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1" name="Group 9"/>
          <p:cNvGrpSpPr>
            <a:grpSpLocks/>
          </p:cNvGrpSpPr>
          <p:nvPr/>
        </p:nvGrpSpPr>
        <p:grpSpPr bwMode="auto">
          <a:xfrm>
            <a:off x="1250373" y="2307127"/>
            <a:ext cx="1527175" cy="1208087"/>
            <a:chOff x="1293" y="1283"/>
            <a:chExt cx="962" cy="761"/>
          </a:xfrm>
        </p:grpSpPr>
        <p:sp>
          <p:nvSpPr>
            <p:cNvPr id="12" name="AutoShape 10"/>
            <p:cNvSpPr>
              <a:spLocks noChangeArrowheads="1"/>
            </p:cNvSpPr>
            <p:nvPr/>
          </p:nvSpPr>
          <p:spPr bwMode="gray">
            <a:xfrm>
              <a:off x="1295" y="1283"/>
              <a:ext cx="958" cy="76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1600 w 21600"/>
                <a:gd name="T13" fmla="*/ 10814 h 21600"/>
                <a:gd name="T14" fmla="*/ 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1434" y="10800"/>
                  </a:moveTo>
                  <a:cubicBezTo>
                    <a:pt x="11434" y="11150"/>
                    <a:pt x="11150" y="11434"/>
                    <a:pt x="10800" y="11434"/>
                  </a:cubicBezTo>
                  <a:cubicBezTo>
                    <a:pt x="10449" y="11434"/>
                    <a:pt x="10166" y="11150"/>
                    <a:pt x="10166" y="10800"/>
                  </a:cubicBezTo>
                  <a:lnTo>
                    <a:pt x="0" y="10800"/>
                  </a:ln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CC00"/>
                </a:gs>
                <a:gs pos="50000">
                  <a:srgbClr val="663300"/>
                </a:gs>
                <a:gs pos="100000">
                  <a:srgbClr val="FFCC00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gray">
            <a:xfrm>
              <a:off x="1293" y="1591"/>
              <a:ext cx="962" cy="16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E476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pic>
        <p:nvPicPr>
          <p:cNvPr id="14" name="Picture 12" descr="worldmap_ani8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gray">
          <a:xfrm>
            <a:off x="1418648" y="1681652"/>
            <a:ext cx="1177925" cy="117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3" descr="shadow_1_m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gray">
          <a:xfrm>
            <a:off x="1678998" y="2872277"/>
            <a:ext cx="64135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Group 14"/>
          <p:cNvGrpSpPr>
            <a:grpSpLocks/>
          </p:cNvGrpSpPr>
          <p:nvPr/>
        </p:nvGrpSpPr>
        <p:grpSpPr bwMode="auto">
          <a:xfrm>
            <a:off x="4419023" y="3015152"/>
            <a:ext cx="962025" cy="1009650"/>
            <a:chOff x="3247" y="1673"/>
            <a:chExt cx="606" cy="636"/>
          </a:xfrm>
        </p:grpSpPr>
        <p:pic>
          <p:nvPicPr>
            <p:cNvPr id="17" name="Picture 15" descr="light_shadow"/>
            <p:cNvPicPr>
              <a:picLocks noChangeAspect="1" noChangeArrowheads="1"/>
            </p:cNvPicPr>
            <p:nvPr/>
          </p:nvPicPr>
          <p:blipFill>
            <a:blip r:embed="rId5">
              <a:lum bright="-84000" contrast="-48000"/>
            </a:blip>
            <a:srcRect/>
            <a:stretch>
              <a:fillRect/>
            </a:stretch>
          </p:blipFill>
          <p:spPr bwMode="gray">
            <a:xfrm>
              <a:off x="3305" y="2171"/>
              <a:ext cx="498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16" descr="circuler_1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gray">
            <a:xfrm>
              <a:off x="3247" y="1673"/>
              <a:ext cx="606" cy="5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Oval 17"/>
            <p:cNvSpPr>
              <a:spLocks noChangeArrowheads="1"/>
            </p:cNvSpPr>
            <p:nvPr/>
          </p:nvSpPr>
          <p:spPr bwMode="gray">
            <a:xfrm>
              <a:off x="3247" y="1673"/>
              <a:ext cx="602" cy="587"/>
            </a:xfrm>
            <a:prstGeom prst="ellipse">
              <a:avLst/>
            </a:prstGeom>
            <a:gradFill rotWithShape="1">
              <a:gsLst>
                <a:gs pos="0">
                  <a:srgbClr val="CCCC00">
                    <a:alpha val="89999"/>
                  </a:srgbClr>
                </a:gs>
                <a:gs pos="50000">
                  <a:srgbClr val="CCFF99">
                    <a:alpha val="55000"/>
                  </a:srgbClr>
                </a:gs>
                <a:gs pos="100000">
                  <a:srgbClr val="CCCC00">
                    <a:alpha val="89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20" name="Group 18"/>
            <p:cNvGrpSpPr>
              <a:grpSpLocks/>
            </p:cNvGrpSpPr>
            <p:nvPr/>
          </p:nvGrpSpPr>
          <p:grpSpPr bwMode="auto">
            <a:xfrm rot="-1045052" flipH="1" flipV="1">
              <a:off x="3295" y="2159"/>
              <a:ext cx="470" cy="111"/>
              <a:chOff x="2532" y="1051"/>
              <a:chExt cx="893" cy="246"/>
            </a:xfrm>
          </p:grpSpPr>
          <p:grpSp>
            <p:nvGrpSpPr>
              <p:cNvPr id="22" name="Group 19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28" name="AutoShape 20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9" name="AutoShape 21"/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0" name="AutoShape 22"/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AutoShape 23"/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" name="Group 24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24" name="AutoShape 25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901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5" name="AutoShape 26"/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6" name="AutoShape 27"/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7" name="AutoShape 28"/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21" name="Freeform 29"/>
            <p:cNvSpPr>
              <a:spLocks/>
            </p:cNvSpPr>
            <p:nvPr/>
          </p:nvSpPr>
          <p:spPr bwMode="gray">
            <a:xfrm>
              <a:off x="3309" y="1685"/>
              <a:ext cx="473" cy="204"/>
            </a:xfrm>
            <a:custGeom>
              <a:avLst/>
              <a:gdLst>
                <a:gd name="T0" fmla="*/ 0 w 1321"/>
                <a:gd name="T1" fmla="*/ 0 h 712"/>
                <a:gd name="T2" fmla="*/ 0 w 1321"/>
                <a:gd name="T3" fmla="*/ 0 h 712"/>
                <a:gd name="T4" fmla="*/ 0 w 1321"/>
                <a:gd name="T5" fmla="*/ 0 h 712"/>
                <a:gd name="T6" fmla="*/ 0 w 1321"/>
                <a:gd name="T7" fmla="*/ 0 h 712"/>
                <a:gd name="T8" fmla="*/ 0 w 1321"/>
                <a:gd name="T9" fmla="*/ 0 h 712"/>
                <a:gd name="T10" fmla="*/ 0 w 1321"/>
                <a:gd name="T11" fmla="*/ 0 h 712"/>
                <a:gd name="T12" fmla="*/ 0 w 1321"/>
                <a:gd name="T13" fmla="*/ 0 h 712"/>
                <a:gd name="T14" fmla="*/ 0 w 1321"/>
                <a:gd name="T15" fmla="*/ 0 h 712"/>
                <a:gd name="T16" fmla="*/ 0 w 1321"/>
                <a:gd name="T17" fmla="*/ 0 h 712"/>
                <a:gd name="T18" fmla="*/ 0 w 1321"/>
                <a:gd name="T19" fmla="*/ 0 h 712"/>
                <a:gd name="T20" fmla="*/ 0 w 1321"/>
                <a:gd name="T21" fmla="*/ 0 h 712"/>
                <a:gd name="T22" fmla="*/ 0 w 1321"/>
                <a:gd name="T23" fmla="*/ 0 h 712"/>
                <a:gd name="T24" fmla="*/ 0 w 1321"/>
                <a:gd name="T25" fmla="*/ 0 h 712"/>
                <a:gd name="T26" fmla="*/ 0 w 1321"/>
                <a:gd name="T27" fmla="*/ 0 h 712"/>
                <a:gd name="T28" fmla="*/ 0 w 1321"/>
                <a:gd name="T29" fmla="*/ 0 h 712"/>
                <a:gd name="T30" fmla="*/ 0 w 1321"/>
                <a:gd name="T31" fmla="*/ 0 h 712"/>
                <a:gd name="T32" fmla="*/ 0 w 1321"/>
                <a:gd name="T33" fmla="*/ 0 h 712"/>
                <a:gd name="T34" fmla="*/ 0 w 1321"/>
                <a:gd name="T35" fmla="*/ 0 h 712"/>
                <a:gd name="T36" fmla="*/ 0 w 1321"/>
                <a:gd name="T37" fmla="*/ 0 h 712"/>
                <a:gd name="T38" fmla="*/ 0 w 1321"/>
                <a:gd name="T39" fmla="*/ 0 h 712"/>
                <a:gd name="T40" fmla="*/ 0 w 1321"/>
                <a:gd name="T41" fmla="*/ 0 h 712"/>
                <a:gd name="T42" fmla="*/ 0 w 1321"/>
                <a:gd name="T43" fmla="*/ 0 h 712"/>
                <a:gd name="T44" fmla="*/ 0 w 1321"/>
                <a:gd name="T45" fmla="*/ 0 h 712"/>
                <a:gd name="T46" fmla="*/ 0 w 1321"/>
                <a:gd name="T47" fmla="*/ 0 h 712"/>
                <a:gd name="T48" fmla="*/ 0 w 1321"/>
                <a:gd name="T49" fmla="*/ 0 h 712"/>
                <a:gd name="T50" fmla="*/ 0 w 1321"/>
                <a:gd name="T51" fmla="*/ 0 h 712"/>
                <a:gd name="T52" fmla="*/ 0 w 1321"/>
                <a:gd name="T53" fmla="*/ 0 h 712"/>
                <a:gd name="T54" fmla="*/ 0 w 1321"/>
                <a:gd name="T55" fmla="*/ 0 h 712"/>
                <a:gd name="T56" fmla="*/ 0 w 1321"/>
                <a:gd name="T57" fmla="*/ 0 h 712"/>
                <a:gd name="T58" fmla="*/ 0 w 1321"/>
                <a:gd name="T59" fmla="*/ 0 h 712"/>
                <a:gd name="T60" fmla="*/ 0 w 1321"/>
                <a:gd name="T61" fmla="*/ 0 h 712"/>
                <a:gd name="T62" fmla="*/ 0 w 1321"/>
                <a:gd name="T63" fmla="*/ 0 h 712"/>
                <a:gd name="T64" fmla="*/ 0 w 1321"/>
                <a:gd name="T65" fmla="*/ 0 h 712"/>
                <a:gd name="T66" fmla="*/ 0 w 1321"/>
                <a:gd name="T67" fmla="*/ 0 h 712"/>
                <a:gd name="T68" fmla="*/ 0 w 1321"/>
                <a:gd name="T69" fmla="*/ 0 h 712"/>
                <a:gd name="T70" fmla="*/ 0 w 1321"/>
                <a:gd name="T71" fmla="*/ 0 h 712"/>
                <a:gd name="T72" fmla="*/ 0 w 1321"/>
                <a:gd name="T73" fmla="*/ 0 h 712"/>
                <a:gd name="T74" fmla="*/ 0 w 1321"/>
                <a:gd name="T75" fmla="*/ 0 h 712"/>
                <a:gd name="T76" fmla="*/ 0 w 1321"/>
                <a:gd name="T77" fmla="*/ 0 h 712"/>
                <a:gd name="T78" fmla="*/ 0 w 1321"/>
                <a:gd name="T79" fmla="*/ 0 h 712"/>
                <a:gd name="T80" fmla="*/ 0 w 1321"/>
                <a:gd name="T81" fmla="*/ 0 h 712"/>
                <a:gd name="T82" fmla="*/ 0 w 1321"/>
                <a:gd name="T83" fmla="*/ 0 h 712"/>
                <a:gd name="T84" fmla="*/ 0 w 1321"/>
                <a:gd name="T85" fmla="*/ 0 h 712"/>
                <a:gd name="T86" fmla="*/ 0 w 1321"/>
                <a:gd name="T87" fmla="*/ 0 h 712"/>
                <a:gd name="T88" fmla="*/ 0 w 1321"/>
                <a:gd name="T89" fmla="*/ 0 h 712"/>
                <a:gd name="T90" fmla="*/ 0 w 1321"/>
                <a:gd name="T91" fmla="*/ 0 h 712"/>
                <a:gd name="T92" fmla="*/ 0 w 1321"/>
                <a:gd name="T93" fmla="*/ 0 h 712"/>
                <a:gd name="T94" fmla="*/ 0 w 1321"/>
                <a:gd name="T95" fmla="*/ 0 h 712"/>
                <a:gd name="T96" fmla="*/ 0 w 1321"/>
                <a:gd name="T97" fmla="*/ 0 h 712"/>
                <a:gd name="T98" fmla="*/ 0 w 1321"/>
                <a:gd name="T99" fmla="*/ 0 h 712"/>
                <a:gd name="T100" fmla="*/ 0 w 1321"/>
                <a:gd name="T101" fmla="*/ 0 h 712"/>
                <a:gd name="T102" fmla="*/ 0 w 1321"/>
                <a:gd name="T103" fmla="*/ 0 h 712"/>
                <a:gd name="T104" fmla="*/ 0 w 1321"/>
                <a:gd name="T105" fmla="*/ 0 h 71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21"/>
                <a:gd name="T160" fmla="*/ 0 h 712"/>
                <a:gd name="T161" fmla="*/ 1321 w 1321"/>
                <a:gd name="T162" fmla="*/ 712 h 71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CAF6A2"/>
                </a:gs>
              </a:gsLst>
              <a:lin ang="5400000" scaled="1"/>
            </a:gra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2" name="Text Box 30"/>
          <p:cNvSpPr txBox="1">
            <a:spLocks noChangeArrowheads="1"/>
          </p:cNvSpPr>
          <p:nvPr/>
        </p:nvSpPr>
        <p:spPr bwMode="gray">
          <a:xfrm>
            <a:off x="4490460" y="3337414"/>
            <a:ext cx="81915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 dirty="0" smtClean="0">
                <a:solidFill>
                  <a:srgbClr val="003366"/>
                </a:solidFill>
              </a:rPr>
              <a:t>ok</a:t>
            </a:r>
            <a:endParaRPr lang="en-US" altLang="zh-CN" sz="2000" b="1" dirty="0">
              <a:solidFill>
                <a:srgbClr val="003366"/>
              </a:solidFill>
            </a:endParaRPr>
          </a:p>
        </p:txBody>
      </p:sp>
      <p:sp>
        <p:nvSpPr>
          <p:cNvPr id="33" name="Text Box 31"/>
          <p:cNvSpPr txBox="1">
            <a:spLocks noChangeArrowheads="1"/>
          </p:cNvSpPr>
          <p:nvPr/>
        </p:nvSpPr>
        <p:spPr bwMode="gray">
          <a:xfrm>
            <a:off x="2688648" y="2348402"/>
            <a:ext cx="1639887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2700" dir="5400000" algn="ctr" rotWithShape="0">
              <a:srgbClr val="003300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1600" b="1" dirty="0" smtClean="0"/>
              <a:t>step1</a:t>
            </a:r>
            <a:endParaRPr lang="en-US" altLang="zh-CN" sz="1600" b="1" dirty="0"/>
          </a:p>
        </p:txBody>
      </p:sp>
      <p:sp>
        <p:nvSpPr>
          <p:cNvPr id="34" name="Text Box 32"/>
          <p:cNvSpPr txBox="1">
            <a:spLocks noChangeArrowheads="1"/>
          </p:cNvSpPr>
          <p:nvPr/>
        </p:nvSpPr>
        <p:spPr bwMode="gray">
          <a:xfrm>
            <a:off x="2666423" y="3046902"/>
            <a:ext cx="1639887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2700" dir="5400000" algn="ctr" rotWithShape="0">
              <a:srgbClr val="003300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1600" b="1" dirty="0" smtClean="0"/>
              <a:t>step2</a:t>
            </a:r>
            <a:endParaRPr lang="en-US" altLang="zh-CN" sz="1600" b="1" dirty="0"/>
          </a:p>
        </p:txBody>
      </p:sp>
      <p:sp>
        <p:nvSpPr>
          <p:cNvPr id="35" name="Text Box 33"/>
          <p:cNvSpPr txBox="1">
            <a:spLocks noChangeArrowheads="1"/>
          </p:cNvSpPr>
          <p:nvPr/>
        </p:nvSpPr>
        <p:spPr bwMode="gray">
          <a:xfrm>
            <a:off x="2283835" y="3712064"/>
            <a:ext cx="1639888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2700" dir="5400000" algn="ctr" rotWithShape="0">
              <a:srgbClr val="003300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1600" b="1" dirty="0" smtClean="0"/>
              <a:t>step3</a:t>
            </a:r>
            <a:endParaRPr lang="en-US" altLang="zh-CN" sz="1600" b="1" dirty="0"/>
          </a:p>
        </p:txBody>
      </p:sp>
      <p:sp>
        <p:nvSpPr>
          <p:cNvPr id="36" name="Text Box 34"/>
          <p:cNvSpPr txBox="1">
            <a:spLocks noChangeArrowheads="1"/>
          </p:cNvSpPr>
          <p:nvPr/>
        </p:nvSpPr>
        <p:spPr bwMode="gray">
          <a:xfrm>
            <a:off x="1178935" y="4080364"/>
            <a:ext cx="1639888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2700" dir="5400000" algn="ctr" rotWithShape="0">
              <a:srgbClr val="003300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1600" b="1" dirty="0" smtClean="0"/>
              <a:t>step4</a:t>
            </a:r>
            <a:endParaRPr lang="en-US" altLang="zh-CN" sz="1600" b="1" dirty="0"/>
          </a:p>
        </p:txBody>
      </p:sp>
      <p:sp>
        <p:nvSpPr>
          <p:cNvPr id="37" name="Rectangle 35"/>
          <p:cNvSpPr>
            <a:spLocks noChangeArrowheads="1"/>
          </p:cNvSpPr>
          <p:nvPr/>
        </p:nvSpPr>
        <p:spPr bwMode="gray">
          <a:xfrm>
            <a:off x="5171496" y="1582641"/>
            <a:ext cx="6532409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buClr>
                <a:srgbClr val="FF3300"/>
              </a:buClr>
              <a:buSzPct val="115000"/>
              <a:buFont typeface="Wingdings" pitchFamily="2" charset="2"/>
              <a:buNone/>
            </a:pPr>
            <a:r>
              <a:rPr lang="en-US" altLang="zh-CN" sz="2400" b="1" dirty="0" smtClean="0">
                <a:solidFill>
                  <a:srgbClr val="FF0000"/>
                </a:solidFill>
              </a:rPr>
              <a:t>Not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define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agile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flow</a:t>
            </a:r>
            <a:endParaRPr lang="zh-CN" altLang="en-US" sz="2400" b="1" dirty="0" smtClean="0">
              <a:solidFill>
                <a:srgbClr val="FF0000"/>
              </a:solidFill>
            </a:endParaRPr>
          </a:p>
          <a:p>
            <a:pPr eaLnBrk="0" hangingPunct="0">
              <a:buClr>
                <a:srgbClr val="FF3300"/>
              </a:buClr>
              <a:buSzPct val="115000"/>
              <a:buFont typeface="Wingdings" pitchFamily="2" charset="2"/>
              <a:buNone/>
            </a:pPr>
            <a:r>
              <a:rPr lang="en-US" altLang="zh-CN" sz="2400" b="1" dirty="0" smtClean="0"/>
              <a:t>Host1</a:t>
            </a:r>
            <a:r>
              <a:rPr lang="zh-CN" altLang="en-US" sz="2400" b="1" dirty="0" smtClean="0"/>
              <a:t> </a:t>
            </a:r>
            <a:r>
              <a:rPr lang="en-US" altLang="zh-CN" sz="2400" b="1" dirty="0" err="1" smtClean="0"/>
              <a:t>tcp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connect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host4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ok</a:t>
            </a:r>
            <a:endParaRPr lang="zh-CN" altLang="en-US" sz="2400" b="1" dirty="0" smtClean="0"/>
          </a:p>
          <a:p>
            <a:pPr eaLnBrk="0" hangingPunct="0">
              <a:buClr>
                <a:srgbClr val="FF3300"/>
              </a:buClr>
              <a:buSzPct val="115000"/>
              <a:buFont typeface="Wingdings" pitchFamily="2" charset="2"/>
              <a:buNone/>
            </a:pPr>
            <a:r>
              <a:rPr lang="en-US" altLang="zh-CN" sz="2400" b="1" dirty="0" smtClean="0"/>
              <a:t>But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not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pass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any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network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service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node</a:t>
            </a:r>
            <a:endParaRPr lang="en-US" altLang="zh-CN" sz="2400" b="1" dirty="0"/>
          </a:p>
        </p:txBody>
      </p:sp>
      <p:sp>
        <p:nvSpPr>
          <p:cNvPr id="38" name="Rectangle 36"/>
          <p:cNvSpPr>
            <a:spLocks noChangeArrowheads="1"/>
          </p:cNvSpPr>
          <p:nvPr/>
        </p:nvSpPr>
        <p:spPr bwMode="gray">
          <a:xfrm>
            <a:off x="5414286" y="3337414"/>
            <a:ext cx="675534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buClr>
                <a:srgbClr val="FF3300"/>
              </a:buClr>
              <a:buSzPct val="115000"/>
              <a:buFont typeface="Wingdings" pitchFamily="2" charset="2"/>
              <a:buNone/>
            </a:pPr>
            <a:r>
              <a:rPr lang="en-US" altLang="zh-CN" sz="2400" b="1" dirty="0" smtClean="0"/>
              <a:t>Host1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ping</a:t>
            </a:r>
            <a:r>
              <a:rPr lang="zh-CN" altLang="en-US" sz="2400" b="1" dirty="0"/>
              <a:t> </a:t>
            </a:r>
            <a:r>
              <a:rPr lang="en-US" altLang="zh-CN" sz="2400" b="1" dirty="0" smtClean="0"/>
              <a:t>host4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ok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but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not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applying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agile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flow</a:t>
            </a:r>
            <a:endParaRPr lang="en-US" altLang="zh-CN" sz="2400" b="1" dirty="0"/>
          </a:p>
        </p:txBody>
      </p:sp>
      <p:sp>
        <p:nvSpPr>
          <p:cNvPr id="39" name="Rectangle 37"/>
          <p:cNvSpPr>
            <a:spLocks noChangeArrowheads="1"/>
          </p:cNvSpPr>
          <p:nvPr/>
        </p:nvSpPr>
        <p:spPr bwMode="gray">
          <a:xfrm>
            <a:off x="4717471" y="4853477"/>
            <a:ext cx="7607045" cy="8309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buClr>
                <a:srgbClr val="FF3300"/>
              </a:buClr>
              <a:buSzPct val="115000"/>
            </a:pPr>
            <a:r>
              <a:rPr lang="en-US" altLang="zh-CN" sz="2400" b="1" dirty="0"/>
              <a:t>User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define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agile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flow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for</a:t>
            </a:r>
            <a:r>
              <a:rPr lang="zh-CN" altLang="en-US" sz="2400" b="1" dirty="0"/>
              <a:t> </a:t>
            </a:r>
            <a:r>
              <a:rPr lang="en-US" altLang="zh-CN" sz="2400" b="1" dirty="0" err="1">
                <a:solidFill>
                  <a:srgbClr val="FF0000"/>
                </a:solidFill>
              </a:rPr>
              <a:t>tcp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application</a:t>
            </a:r>
            <a:r>
              <a:rPr lang="zh-CN" altLang="en-US" sz="2400" b="1" dirty="0" smtClean="0"/>
              <a:t> </a:t>
            </a:r>
          </a:p>
          <a:p>
            <a:pPr eaLnBrk="0" hangingPunct="0">
              <a:buClr>
                <a:srgbClr val="FF3300"/>
              </a:buClr>
              <a:buSzPct val="115000"/>
              <a:buFont typeface="Wingdings" pitchFamily="2" charset="2"/>
              <a:buNone/>
            </a:pPr>
            <a:r>
              <a:rPr lang="en-US" altLang="zh-CN" sz="2400" b="1" dirty="0" smtClean="0"/>
              <a:t>host1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ping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host4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ok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but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apply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agile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flow</a:t>
            </a:r>
            <a:endParaRPr lang="en-US" altLang="zh-CN" sz="2400" b="1" dirty="0"/>
          </a:p>
        </p:txBody>
      </p:sp>
      <p:sp>
        <p:nvSpPr>
          <p:cNvPr id="40" name="Rectangle 38"/>
          <p:cNvSpPr>
            <a:spLocks noChangeArrowheads="1"/>
          </p:cNvSpPr>
          <p:nvPr/>
        </p:nvSpPr>
        <p:spPr bwMode="gray">
          <a:xfrm>
            <a:off x="1033177" y="6149806"/>
            <a:ext cx="923725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buClr>
                <a:srgbClr val="FF3300"/>
              </a:buClr>
              <a:buSzPct val="115000"/>
              <a:buFont typeface="Wingdings" pitchFamily="2" charset="2"/>
              <a:buNone/>
            </a:pPr>
            <a:r>
              <a:rPr lang="en-US" altLang="zh-CN" sz="2400" b="1" dirty="0" smtClean="0"/>
              <a:t>User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delete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agile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flow</a:t>
            </a:r>
            <a:r>
              <a:rPr lang="en-US" altLang="zh-CN" sz="2400" b="1" dirty="0" smtClean="0"/>
              <a:t>,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host1</a:t>
            </a:r>
            <a:r>
              <a:rPr lang="zh-CN" altLang="en-US" sz="2400" b="1" dirty="0"/>
              <a:t> </a:t>
            </a:r>
            <a:r>
              <a:rPr lang="en-US" altLang="zh-CN" sz="2400" b="1" dirty="0" smtClean="0"/>
              <a:t>still</a:t>
            </a:r>
            <a:r>
              <a:rPr lang="zh-CN" altLang="en-US" sz="2400" b="1" dirty="0" smtClean="0"/>
              <a:t> </a:t>
            </a:r>
            <a:r>
              <a:rPr lang="en-US" altLang="zh-CN" sz="2400" b="1" dirty="0" err="1" smtClean="0"/>
              <a:t>tcp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connect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host4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ok</a:t>
            </a:r>
            <a:endParaRPr lang="en-US" altLang="zh-CN" sz="2400" b="1" dirty="0"/>
          </a:p>
        </p:txBody>
      </p:sp>
      <p:grpSp>
        <p:nvGrpSpPr>
          <p:cNvPr id="41" name="Group 39"/>
          <p:cNvGrpSpPr>
            <a:grpSpLocks/>
          </p:cNvGrpSpPr>
          <p:nvPr/>
        </p:nvGrpSpPr>
        <p:grpSpPr bwMode="auto">
          <a:xfrm>
            <a:off x="4382510" y="1732452"/>
            <a:ext cx="723900" cy="758825"/>
            <a:chOff x="3247" y="1673"/>
            <a:chExt cx="606" cy="636"/>
          </a:xfrm>
        </p:grpSpPr>
        <p:pic>
          <p:nvPicPr>
            <p:cNvPr id="42" name="Picture 40" descr="light_shadow"/>
            <p:cNvPicPr>
              <a:picLocks noChangeAspect="1" noChangeArrowheads="1"/>
            </p:cNvPicPr>
            <p:nvPr/>
          </p:nvPicPr>
          <p:blipFill>
            <a:blip r:embed="rId7">
              <a:lum bright="-84000" contrast="-48000"/>
            </a:blip>
            <a:srcRect/>
            <a:stretch>
              <a:fillRect/>
            </a:stretch>
          </p:blipFill>
          <p:spPr bwMode="gray">
            <a:xfrm>
              <a:off x="3305" y="2171"/>
              <a:ext cx="498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" name="Picture 41" descr="circuler_1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gray">
            <a:xfrm>
              <a:off x="3247" y="1673"/>
              <a:ext cx="606" cy="5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4" name="Oval 42"/>
            <p:cNvSpPr>
              <a:spLocks noChangeArrowheads="1"/>
            </p:cNvSpPr>
            <p:nvPr/>
          </p:nvSpPr>
          <p:spPr bwMode="gray">
            <a:xfrm>
              <a:off x="3247" y="1673"/>
              <a:ext cx="602" cy="587"/>
            </a:xfrm>
            <a:prstGeom prst="ellipse">
              <a:avLst/>
            </a:prstGeom>
            <a:gradFill rotWithShape="1">
              <a:gsLst>
                <a:gs pos="0">
                  <a:srgbClr val="CCCC00">
                    <a:alpha val="89999"/>
                  </a:srgbClr>
                </a:gs>
                <a:gs pos="50000">
                  <a:srgbClr val="CCFF99">
                    <a:alpha val="55000"/>
                  </a:srgbClr>
                </a:gs>
                <a:gs pos="100000">
                  <a:srgbClr val="CCCC00">
                    <a:alpha val="89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45" name="Group 43"/>
            <p:cNvGrpSpPr>
              <a:grpSpLocks/>
            </p:cNvGrpSpPr>
            <p:nvPr/>
          </p:nvGrpSpPr>
          <p:grpSpPr bwMode="auto">
            <a:xfrm rot="-1045052" flipH="1" flipV="1">
              <a:off x="3295" y="2159"/>
              <a:ext cx="470" cy="111"/>
              <a:chOff x="2532" y="1051"/>
              <a:chExt cx="893" cy="246"/>
            </a:xfrm>
          </p:grpSpPr>
          <p:grpSp>
            <p:nvGrpSpPr>
              <p:cNvPr id="47" name="Group 44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53" name="AutoShape 45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4" name="AutoShape 46"/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5" name="AutoShape 47"/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6" name="AutoShape 48"/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Group 49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49" name="AutoShape 50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0" name="AutoShape 51"/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1" name="AutoShape 52"/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2" name="AutoShape 53"/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46" name="Freeform 54"/>
            <p:cNvSpPr>
              <a:spLocks/>
            </p:cNvSpPr>
            <p:nvPr/>
          </p:nvSpPr>
          <p:spPr bwMode="gray">
            <a:xfrm>
              <a:off x="3309" y="1685"/>
              <a:ext cx="473" cy="204"/>
            </a:xfrm>
            <a:custGeom>
              <a:avLst/>
              <a:gdLst>
                <a:gd name="T0" fmla="*/ 0 w 1321"/>
                <a:gd name="T1" fmla="*/ 0 h 712"/>
                <a:gd name="T2" fmla="*/ 0 w 1321"/>
                <a:gd name="T3" fmla="*/ 0 h 712"/>
                <a:gd name="T4" fmla="*/ 0 w 1321"/>
                <a:gd name="T5" fmla="*/ 0 h 712"/>
                <a:gd name="T6" fmla="*/ 0 w 1321"/>
                <a:gd name="T7" fmla="*/ 0 h 712"/>
                <a:gd name="T8" fmla="*/ 0 w 1321"/>
                <a:gd name="T9" fmla="*/ 0 h 712"/>
                <a:gd name="T10" fmla="*/ 0 w 1321"/>
                <a:gd name="T11" fmla="*/ 0 h 712"/>
                <a:gd name="T12" fmla="*/ 0 w 1321"/>
                <a:gd name="T13" fmla="*/ 0 h 712"/>
                <a:gd name="T14" fmla="*/ 0 w 1321"/>
                <a:gd name="T15" fmla="*/ 0 h 712"/>
                <a:gd name="T16" fmla="*/ 0 w 1321"/>
                <a:gd name="T17" fmla="*/ 0 h 712"/>
                <a:gd name="T18" fmla="*/ 0 w 1321"/>
                <a:gd name="T19" fmla="*/ 0 h 712"/>
                <a:gd name="T20" fmla="*/ 0 w 1321"/>
                <a:gd name="T21" fmla="*/ 0 h 712"/>
                <a:gd name="T22" fmla="*/ 0 w 1321"/>
                <a:gd name="T23" fmla="*/ 0 h 712"/>
                <a:gd name="T24" fmla="*/ 0 w 1321"/>
                <a:gd name="T25" fmla="*/ 0 h 712"/>
                <a:gd name="T26" fmla="*/ 0 w 1321"/>
                <a:gd name="T27" fmla="*/ 0 h 712"/>
                <a:gd name="T28" fmla="*/ 0 w 1321"/>
                <a:gd name="T29" fmla="*/ 0 h 712"/>
                <a:gd name="T30" fmla="*/ 0 w 1321"/>
                <a:gd name="T31" fmla="*/ 0 h 712"/>
                <a:gd name="T32" fmla="*/ 0 w 1321"/>
                <a:gd name="T33" fmla="*/ 0 h 712"/>
                <a:gd name="T34" fmla="*/ 0 w 1321"/>
                <a:gd name="T35" fmla="*/ 0 h 712"/>
                <a:gd name="T36" fmla="*/ 0 w 1321"/>
                <a:gd name="T37" fmla="*/ 0 h 712"/>
                <a:gd name="T38" fmla="*/ 0 w 1321"/>
                <a:gd name="T39" fmla="*/ 0 h 712"/>
                <a:gd name="T40" fmla="*/ 0 w 1321"/>
                <a:gd name="T41" fmla="*/ 0 h 712"/>
                <a:gd name="T42" fmla="*/ 0 w 1321"/>
                <a:gd name="T43" fmla="*/ 0 h 712"/>
                <a:gd name="T44" fmla="*/ 0 w 1321"/>
                <a:gd name="T45" fmla="*/ 0 h 712"/>
                <a:gd name="T46" fmla="*/ 0 w 1321"/>
                <a:gd name="T47" fmla="*/ 0 h 712"/>
                <a:gd name="T48" fmla="*/ 0 w 1321"/>
                <a:gd name="T49" fmla="*/ 0 h 712"/>
                <a:gd name="T50" fmla="*/ 0 w 1321"/>
                <a:gd name="T51" fmla="*/ 0 h 712"/>
                <a:gd name="T52" fmla="*/ 0 w 1321"/>
                <a:gd name="T53" fmla="*/ 0 h 712"/>
                <a:gd name="T54" fmla="*/ 0 w 1321"/>
                <a:gd name="T55" fmla="*/ 0 h 712"/>
                <a:gd name="T56" fmla="*/ 0 w 1321"/>
                <a:gd name="T57" fmla="*/ 0 h 712"/>
                <a:gd name="T58" fmla="*/ 0 w 1321"/>
                <a:gd name="T59" fmla="*/ 0 h 712"/>
                <a:gd name="T60" fmla="*/ 0 w 1321"/>
                <a:gd name="T61" fmla="*/ 0 h 712"/>
                <a:gd name="T62" fmla="*/ 0 w 1321"/>
                <a:gd name="T63" fmla="*/ 0 h 712"/>
                <a:gd name="T64" fmla="*/ 0 w 1321"/>
                <a:gd name="T65" fmla="*/ 0 h 712"/>
                <a:gd name="T66" fmla="*/ 0 w 1321"/>
                <a:gd name="T67" fmla="*/ 0 h 712"/>
                <a:gd name="T68" fmla="*/ 0 w 1321"/>
                <a:gd name="T69" fmla="*/ 0 h 712"/>
                <a:gd name="T70" fmla="*/ 0 w 1321"/>
                <a:gd name="T71" fmla="*/ 0 h 712"/>
                <a:gd name="T72" fmla="*/ 0 w 1321"/>
                <a:gd name="T73" fmla="*/ 0 h 712"/>
                <a:gd name="T74" fmla="*/ 0 w 1321"/>
                <a:gd name="T75" fmla="*/ 0 h 712"/>
                <a:gd name="T76" fmla="*/ 0 w 1321"/>
                <a:gd name="T77" fmla="*/ 0 h 712"/>
                <a:gd name="T78" fmla="*/ 0 w 1321"/>
                <a:gd name="T79" fmla="*/ 0 h 712"/>
                <a:gd name="T80" fmla="*/ 0 w 1321"/>
                <a:gd name="T81" fmla="*/ 0 h 712"/>
                <a:gd name="T82" fmla="*/ 0 w 1321"/>
                <a:gd name="T83" fmla="*/ 0 h 712"/>
                <a:gd name="T84" fmla="*/ 0 w 1321"/>
                <a:gd name="T85" fmla="*/ 0 h 712"/>
                <a:gd name="T86" fmla="*/ 0 w 1321"/>
                <a:gd name="T87" fmla="*/ 0 h 712"/>
                <a:gd name="T88" fmla="*/ 0 w 1321"/>
                <a:gd name="T89" fmla="*/ 0 h 712"/>
                <a:gd name="T90" fmla="*/ 0 w 1321"/>
                <a:gd name="T91" fmla="*/ 0 h 712"/>
                <a:gd name="T92" fmla="*/ 0 w 1321"/>
                <a:gd name="T93" fmla="*/ 0 h 712"/>
                <a:gd name="T94" fmla="*/ 0 w 1321"/>
                <a:gd name="T95" fmla="*/ 0 h 712"/>
                <a:gd name="T96" fmla="*/ 0 w 1321"/>
                <a:gd name="T97" fmla="*/ 0 h 712"/>
                <a:gd name="T98" fmla="*/ 0 w 1321"/>
                <a:gd name="T99" fmla="*/ 0 h 712"/>
                <a:gd name="T100" fmla="*/ 0 w 1321"/>
                <a:gd name="T101" fmla="*/ 0 h 712"/>
                <a:gd name="T102" fmla="*/ 0 w 1321"/>
                <a:gd name="T103" fmla="*/ 0 h 712"/>
                <a:gd name="T104" fmla="*/ 0 w 1321"/>
                <a:gd name="T105" fmla="*/ 0 h 71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21"/>
                <a:gd name="T160" fmla="*/ 0 h 712"/>
                <a:gd name="T161" fmla="*/ 1321 w 1321"/>
                <a:gd name="T162" fmla="*/ 712 h 71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CAF6A2"/>
                </a:gs>
              </a:gsLst>
              <a:lin ang="5400000" scaled="1"/>
            </a:gra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7" name="Text Box 55"/>
          <p:cNvSpPr txBox="1">
            <a:spLocks noChangeArrowheads="1"/>
          </p:cNvSpPr>
          <p:nvPr/>
        </p:nvSpPr>
        <p:spPr bwMode="gray">
          <a:xfrm>
            <a:off x="4360285" y="1910252"/>
            <a:ext cx="7556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b="1" dirty="0" smtClean="0">
                <a:solidFill>
                  <a:srgbClr val="003366"/>
                </a:solidFill>
              </a:rPr>
              <a:t>ok</a:t>
            </a:r>
            <a:endParaRPr lang="en-US" altLang="zh-CN" sz="1600" b="1" dirty="0">
              <a:solidFill>
                <a:srgbClr val="003366"/>
              </a:solidFill>
            </a:endParaRPr>
          </a:p>
        </p:txBody>
      </p:sp>
      <p:grpSp>
        <p:nvGrpSpPr>
          <p:cNvPr id="58" name="Group 56"/>
          <p:cNvGrpSpPr>
            <a:grpSpLocks/>
          </p:cNvGrpSpPr>
          <p:nvPr/>
        </p:nvGrpSpPr>
        <p:grpSpPr bwMode="auto">
          <a:xfrm>
            <a:off x="3460173" y="4455014"/>
            <a:ext cx="1193800" cy="1254125"/>
            <a:chOff x="3247" y="1673"/>
            <a:chExt cx="606" cy="636"/>
          </a:xfrm>
        </p:grpSpPr>
        <p:pic>
          <p:nvPicPr>
            <p:cNvPr id="59" name="Picture 57" descr="light_shadow"/>
            <p:cNvPicPr>
              <a:picLocks noChangeAspect="1" noChangeArrowheads="1"/>
            </p:cNvPicPr>
            <p:nvPr/>
          </p:nvPicPr>
          <p:blipFill>
            <a:blip r:embed="rId9">
              <a:lum bright="-84000" contrast="-48000"/>
            </a:blip>
            <a:srcRect/>
            <a:stretch>
              <a:fillRect/>
            </a:stretch>
          </p:blipFill>
          <p:spPr bwMode="gray">
            <a:xfrm>
              <a:off x="3305" y="2171"/>
              <a:ext cx="498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0" name="Picture 58" descr="circuler_1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gray">
            <a:xfrm>
              <a:off x="3247" y="1673"/>
              <a:ext cx="606" cy="5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1" name="Oval 59"/>
            <p:cNvSpPr>
              <a:spLocks noChangeArrowheads="1"/>
            </p:cNvSpPr>
            <p:nvPr/>
          </p:nvSpPr>
          <p:spPr bwMode="gray">
            <a:xfrm>
              <a:off x="3247" y="1673"/>
              <a:ext cx="602" cy="587"/>
            </a:xfrm>
            <a:prstGeom prst="ellipse">
              <a:avLst/>
            </a:prstGeom>
            <a:gradFill rotWithShape="1">
              <a:gsLst>
                <a:gs pos="0">
                  <a:srgbClr val="CCCC00">
                    <a:alpha val="89999"/>
                  </a:srgbClr>
                </a:gs>
                <a:gs pos="50000">
                  <a:srgbClr val="CCFF99">
                    <a:alpha val="55000"/>
                  </a:srgbClr>
                </a:gs>
                <a:gs pos="100000">
                  <a:srgbClr val="CCCC00">
                    <a:alpha val="89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62" name="Group 60"/>
            <p:cNvGrpSpPr>
              <a:grpSpLocks/>
            </p:cNvGrpSpPr>
            <p:nvPr/>
          </p:nvGrpSpPr>
          <p:grpSpPr bwMode="auto">
            <a:xfrm rot="-1045052" flipH="1" flipV="1">
              <a:off x="3295" y="2159"/>
              <a:ext cx="470" cy="111"/>
              <a:chOff x="2532" y="1051"/>
              <a:chExt cx="893" cy="246"/>
            </a:xfrm>
          </p:grpSpPr>
          <p:grpSp>
            <p:nvGrpSpPr>
              <p:cNvPr id="64" name="Group 61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70" name="AutoShape 62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1" name="AutoShape 63"/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" name="AutoShape 64"/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3" name="AutoShape 65"/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Group 66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66" name="AutoShape 67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901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" name="AutoShape 68"/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8" name="AutoShape 69"/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9" name="AutoShape 70"/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63" name="Freeform 71"/>
            <p:cNvSpPr>
              <a:spLocks/>
            </p:cNvSpPr>
            <p:nvPr/>
          </p:nvSpPr>
          <p:spPr bwMode="gray">
            <a:xfrm>
              <a:off x="3309" y="1685"/>
              <a:ext cx="473" cy="204"/>
            </a:xfrm>
            <a:custGeom>
              <a:avLst/>
              <a:gdLst>
                <a:gd name="T0" fmla="*/ 0 w 1321"/>
                <a:gd name="T1" fmla="*/ 0 h 712"/>
                <a:gd name="T2" fmla="*/ 0 w 1321"/>
                <a:gd name="T3" fmla="*/ 0 h 712"/>
                <a:gd name="T4" fmla="*/ 0 w 1321"/>
                <a:gd name="T5" fmla="*/ 0 h 712"/>
                <a:gd name="T6" fmla="*/ 0 w 1321"/>
                <a:gd name="T7" fmla="*/ 0 h 712"/>
                <a:gd name="T8" fmla="*/ 0 w 1321"/>
                <a:gd name="T9" fmla="*/ 0 h 712"/>
                <a:gd name="T10" fmla="*/ 0 w 1321"/>
                <a:gd name="T11" fmla="*/ 0 h 712"/>
                <a:gd name="T12" fmla="*/ 0 w 1321"/>
                <a:gd name="T13" fmla="*/ 0 h 712"/>
                <a:gd name="T14" fmla="*/ 0 w 1321"/>
                <a:gd name="T15" fmla="*/ 0 h 712"/>
                <a:gd name="T16" fmla="*/ 0 w 1321"/>
                <a:gd name="T17" fmla="*/ 0 h 712"/>
                <a:gd name="T18" fmla="*/ 0 w 1321"/>
                <a:gd name="T19" fmla="*/ 0 h 712"/>
                <a:gd name="T20" fmla="*/ 0 w 1321"/>
                <a:gd name="T21" fmla="*/ 0 h 712"/>
                <a:gd name="T22" fmla="*/ 0 w 1321"/>
                <a:gd name="T23" fmla="*/ 0 h 712"/>
                <a:gd name="T24" fmla="*/ 0 w 1321"/>
                <a:gd name="T25" fmla="*/ 0 h 712"/>
                <a:gd name="T26" fmla="*/ 0 w 1321"/>
                <a:gd name="T27" fmla="*/ 0 h 712"/>
                <a:gd name="T28" fmla="*/ 0 w 1321"/>
                <a:gd name="T29" fmla="*/ 0 h 712"/>
                <a:gd name="T30" fmla="*/ 0 w 1321"/>
                <a:gd name="T31" fmla="*/ 0 h 712"/>
                <a:gd name="T32" fmla="*/ 0 w 1321"/>
                <a:gd name="T33" fmla="*/ 0 h 712"/>
                <a:gd name="T34" fmla="*/ 0 w 1321"/>
                <a:gd name="T35" fmla="*/ 0 h 712"/>
                <a:gd name="T36" fmla="*/ 0 w 1321"/>
                <a:gd name="T37" fmla="*/ 0 h 712"/>
                <a:gd name="T38" fmla="*/ 0 w 1321"/>
                <a:gd name="T39" fmla="*/ 0 h 712"/>
                <a:gd name="T40" fmla="*/ 0 w 1321"/>
                <a:gd name="T41" fmla="*/ 0 h 712"/>
                <a:gd name="T42" fmla="*/ 0 w 1321"/>
                <a:gd name="T43" fmla="*/ 0 h 712"/>
                <a:gd name="T44" fmla="*/ 0 w 1321"/>
                <a:gd name="T45" fmla="*/ 0 h 712"/>
                <a:gd name="T46" fmla="*/ 0 w 1321"/>
                <a:gd name="T47" fmla="*/ 0 h 712"/>
                <a:gd name="T48" fmla="*/ 0 w 1321"/>
                <a:gd name="T49" fmla="*/ 0 h 712"/>
                <a:gd name="T50" fmla="*/ 0 w 1321"/>
                <a:gd name="T51" fmla="*/ 0 h 712"/>
                <a:gd name="T52" fmla="*/ 0 w 1321"/>
                <a:gd name="T53" fmla="*/ 0 h 712"/>
                <a:gd name="T54" fmla="*/ 0 w 1321"/>
                <a:gd name="T55" fmla="*/ 0 h 712"/>
                <a:gd name="T56" fmla="*/ 0 w 1321"/>
                <a:gd name="T57" fmla="*/ 0 h 712"/>
                <a:gd name="T58" fmla="*/ 0 w 1321"/>
                <a:gd name="T59" fmla="*/ 0 h 712"/>
                <a:gd name="T60" fmla="*/ 0 w 1321"/>
                <a:gd name="T61" fmla="*/ 0 h 712"/>
                <a:gd name="T62" fmla="*/ 0 w 1321"/>
                <a:gd name="T63" fmla="*/ 0 h 712"/>
                <a:gd name="T64" fmla="*/ 0 w 1321"/>
                <a:gd name="T65" fmla="*/ 0 h 712"/>
                <a:gd name="T66" fmla="*/ 0 w 1321"/>
                <a:gd name="T67" fmla="*/ 0 h 712"/>
                <a:gd name="T68" fmla="*/ 0 w 1321"/>
                <a:gd name="T69" fmla="*/ 0 h 712"/>
                <a:gd name="T70" fmla="*/ 0 w 1321"/>
                <a:gd name="T71" fmla="*/ 0 h 712"/>
                <a:gd name="T72" fmla="*/ 0 w 1321"/>
                <a:gd name="T73" fmla="*/ 0 h 712"/>
                <a:gd name="T74" fmla="*/ 0 w 1321"/>
                <a:gd name="T75" fmla="*/ 0 h 712"/>
                <a:gd name="T76" fmla="*/ 0 w 1321"/>
                <a:gd name="T77" fmla="*/ 0 h 712"/>
                <a:gd name="T78" fmla="*/ 0 w 1321"/>
                <a:gd name="T79" fmla="*/ 0 h 712"/>
                <a:gd name="T80" fmla="*/ 0 w 1321"/>
                <a:gd name="T81" fmla="*/ 0 h 712"/>
                <a:gd name="T82" fmla="*/ 0 w 1321"/>
                <a:gd name="T83" fmla="*/ 0 h 712"/>
                <a:gd name="T84" fmla="*/ 0 w 1321"/>
                <a:gd name="T85" fmla="*/ 0 h 712"/>
                <a:gd name="T86" fmla="*/ 0 w 1321"/>
                <a:gd name="T87" fmla="*/ 0 h 712"/>
                <a:gd name="T88" fmla="*/ 0 w 1321"/>
                <a:gd name="T89" fmla="*/ 0 h 712"/>
                <a:gd name="T90" fmla="*/ 0 w 1321"/>
                <a:gd name="T91" fmla="*/ 0 h 712"/>
                <a:gd name="T92" fmla="*/ 0 w 1321"/>
                <a:gd name="T93" fmla="*/ 0 h 712"/>
                <a:gd name="T94" fmla="*/ 0 w 1321"/>
                <a:gd name="T95" fmla="*/ 0 h 712"/>
                <a:gd name="T96" fmla="*/ 0 w 1321"/>
                <a:gd name="T97" fmla="*/ 0 h 712"/>
                <a:gd name="T98" fmla="*/ 0 w 1321"/>
                <a:gd name="T99" fmla="*/ 0 h 712"/>
                <a:gd name="T100" fmla="*/ 0 w 1321"/>
                <a:gd name="T101" fmla="*/ 0 h 712"/>
                <a:gd name="T102" fmla="*/ 0 w 1321"/>
                <a:gd name="T103" fmla="*/ 0 h 712"/>
                <a:gd name="T104" fmla="*/ 0 w 1321"/>
                <a:gd name="T105" fmla="*/ 0 h 71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21"/>
                <a:gd name="T160" fmla="*/ 0 h 712"/>
                <a:gd name="T161" fmla="*/ 1321 w 1321"/>
                <a:gd name="T162" fmla="*/ 712 h 71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CAF6A2"/>
                </a:gs>
              </a:gsLst>
              <a:lin ang="5400000" scaled="1"/>
            </a:gra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4" name="Text Box 72"/>
          <p:cNvSpPr txBox="1">
            <a:spLocks noChangeArrowheads="1"/>
          </p:cNvSpPr>
          <p:nvPr/>
        </p:nvSpPr>
        <p:spPr bwMode="gray">
          <a:xfrm>
            <a:off x="3593523" y="4837602"/>
            <a:ext cx="954087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 dirty="0" smtClean="0">
                <a:solidFill>
                  <a:srgbClr val="003366"/>
                </a:solidFill>
              </a:rPr>
              <a:t>OK</a:t>
            </a:r>
            <a:endParaRPr lang="en-US" altLang="zh-CN" sz="2400" b="1" dirty="0">
              <a:solidFill>
                <a:srgbClr val="003366"/>
              </a:solidFill>
            </a:endParaRPr>
          </a:p>
        </p:txBody>
      </p:sp>
      <p:grpSp>
        <p:nvGrpSpPr>
          <p:cNvPr id="75" name="Group 73"/>
          <p:cNvGrpSpPr>
            <a:grpSpLocks/>
          </p:cNvGrpSpPr>
          <p:nvPr/>
        </p:nvGrpSpPr>
        <p:grpSpPr bwMode="auto">
          <a:xfrm>
            <a:off x="1598035" y="5174152"/>
            <a:ext cx="892175" cy="936625"/>
            <a:chOff x="3247" y="1673"/>
            <a:chExt cx="606" cy="636"/>
          </a:xfrm>
        </p:grpSpPr>
        <p:pic>
          <p:nvPicPr>
            <p:cNvPr id="76" name="Picture 74" descr="light_shadow"/>
            <p:cNvPicPr>
              <a:picLocks noChangeAspect="1" noChangeArrowheads="1"/>
            </p:cNvPicPr>
            <p:nvPr/>
          </p:nvPicPr>
          <p:blipFill>
            <a:blip r:embed="rId11">
              <a:lum bright="-84000" contrast="-48000"/>
            </a:blip>
            <a:srcRect/>
            <a:stretch>
              <a:fillRect/>
            </a:stretch>
          </p:blipFill>
          <p:spPr bwMode="gray">
            <a:xfrm>
              <a:off x="3305" y="2171"/>
              <a:ext cx="498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7" name="Picture 75" descr="circuler_1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gray">
            <a:xfrm>
              <a:off x="3247" y="1673"/>
              <a:ext cx="606" cy="5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8" name="Oval 76"/>
            <p:cNvSpPr>
              <a:spLocks noChangeArrowheads="1"/>
            </p:cNvSpPr>
            <p:nvPr/>
          </p:nvSpPr>
          <p:spPr bwMode="gray">
            <a:xfrm>
              <a:off x="3247" y="1673"/>
              <a:ext cx="602" cy="587"/>
            </a:xfrm>
            <a:prstGeom prst="ellipse">
              <a:avLst/>
            </a:prstGeom>
            <a:gradFill rotWithShape="1">
              <a:gsLst>
                <a:gs pos="0">
                  <a:srgbClr val="CCCC00">
                    <a:alpha val="89999"/>
                  </a:srgbClr>
                </a:gs>
                <a:gs pos="50000">
                  <a:srgbClr val="CCFF99">
                    <a:alpha val="55000"/>
                  </a:srgbClr>
                </a:gs>
                <a:gs pos="100000">
                  <a:srgbClr val="CCCC00">
                    <a:alpha val="89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79" name="Group 77"/>
            <p:cNvGrpSpPr>
              <a:grpSpLocks/>
            </p:cNvGrpSpPr>
            <p:nvPr/>
          </p:nvGrpSpPr>
          <p:grpSpPr bwMode="auto">
            <a:xfrm rot="-1045052" flipH="1" flipV="1">
              <a:off x="3295" y="2159"/>
              <a:ext cx="470" cy="111"/>
              <a:chOff x="2532" y="1051"/>
              <a:chExt cx="893" cy="246"/>
            </a:xfrm>
          </p:grpSpPr>
          <p:grpSp>
            <p:nvGrpSpPr>
              <p:cNvPr id="81" name="Group 78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87" name="AutoShape 79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8" name="AutoShape 80"/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9" name="AutoShape 81"/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0" name="AutoShape 82"/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2" name="Group 83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83" name="AutoShape 84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901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4" name="AutoShape 85"/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5" name="AutoShape 86"/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6" name="AutoShape 87"/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80" name="Freeform 88"/>
            <p:cNvSpPr>
              <a:spLocks/>
            </p:cNvSpPr>
            <p:nvPr/>
          </p:nvSpPr>
          <p:spPr bwMode="gray">
            <a:xfrm>
              <a:off x="3309" y="1685"/>
              <a:ext cx="473" cy="204"/>
            </a:xfrm>
            <a:custGeom>
              <a:avLst/>
              <a:gdLst>
                <a:gd name="T0" fmla="*/ 0 w 1321"/>
                <a:gd name="T1" fmla="*/ 0 h 712"/>
                <a:gd name="T2" fmla="*/ 0 w 1321"/>
                <a:gd name="T3" fmla="*/ 0 h 712"/>
                <a:gd name="T4" fmla="*/ 0 w 1321"/>
                <a:gd name="T5" fmla="*/ 0 h 712"/>
                <a:gd name="T6" fmla="*/ 0 w 1321"/>
                <a:gd name="T7" fmla="*/ 0 h 712"/>
                <a:gd name="T8" fmla="*/ 0 w 1321"/>
                <a:gd name="T9" fmla="*/ 0 h 712"/>
                <a:gd name="T10" fmla="*/ 0 w 1321"/>
                <a:gd name="T11" fmla="*/ 0 h 712"/>
                <a:gd name="T12" fmla="*/ 0 w 1321"/>
                <a:gd name="T13" fmla="*/ 0 h 712"/>
                <a:gd name="T14" fmla="*/ 0 w 1321"/>
                <a:gd name="T15" fmla="*/ 0 h 712"/>
                <a:gd name="T16" fmla="*/ 0 w 1321"/>
                <a:gd name="T17" fmla="*/ 0 h 712"/>
                <a:gd name="T18" fmla="*/ 0 w 1321"/>
                <a:gd name="T19" fmla="*/ 0 h 712"/>
                <a:gd name="T20" fmla="*/ 0 w 1321"/>
                <a:gd name="T21" fmla="*/ 0 h 712"/>
                <a:gd name="T22" fmla="*/ 0 w 1321"/>
                <a:gd name="T23" fmla="*/ 0 h 712"/>
                <a:gd name="T24" fmla="*/ 0 w 1321"/>
                <a:gd name="T25" fmla="*/ 0 h 712"/>
                <a:gd name="T26" fmla="*/ 0 w 1321"/>
                <a:gd name="T27" fmla="*/ 0 h 712"/>
                <a:gd name="T28" fmla="*/ 0 w 1321"/>
                <a:gd name="T29" fmla="*/ 0 h 712"/>
                <a:gd name="T30" fmla="*/ 0 w 1321"/>
                <a:gd name="T31" fmla="*/ 0 h 712"/>
                <a:gd name="T32" fmla="*/ 0 w 1321"/>
                <a:gd name="T33" fmla="*/ 0 h 712"/>
                <a:gd name="T34" fmla="*/ 0 w 1321"/>
                <a:gd name="T35" fmla="*/ 0 h 712"/>
                <a:gd name="T36" fmla="*/ 0 w 1321"/>
                <a:gd name="T37" fmla="*/ 0 h 712"/>
                <a:gd name="T38" fmla="*/ 0 w 1321"/>
                <a:gd name="T39" fmla="*/ 0 h 712"/>
                <a:gd name="T40" fmla="*/ 0 w 1321"/>
                <a:gd name="T41" fmla="*/ 0 h 712"/>
                <a:gd name="T42" fmla="*/ 0 w 1321"/>
                <a:gd name="T43" fmla="*/ 0 h 712"/>
                <a:gd name="T44" fmla="*/ 0 w 1321"/>
                <a:gd name="T45" fmla="*/ 0 h 712"/>
                <a:gd name="T46" fmla="*/ 0 w 1321"/>
                <a:gd name="T47" fmla="*/ 0 h 712"/>
                <a:gd name="T48" fmla="*/ 0 w 1321"/>
                <a:gd name="T49" fmla="*/ 0 h 712"/>
                <a:gd name="T50" fmla="*/ 0 w 1321"/>
                <a:gd name="T51" fmla="*/ 0 h 712"/>
                <a:gd name="T52" fmla="*/ 0 w 1321"/>
                <a:gd name="T53" fmla="*/ 0 h 712"/>
                <a:gd name="T54" fmla="*/ 0 w 1321"/>
                <a:gd name="T55" fmla="*/ 0 h 712"/>
                <a:gd name="T56" fmla="*/ 0 w 1321"/>
                <a:gd name="T57" fmla="*/ 0 h 712"/>
                <a:gd name="T58" fmla="*/ 0 w 1321"/>
                <a:gd name="T59" fmla="*/ 0 h 712"/>
                <a:gd name="T60" fmla="*/ 0 w 1321"/>
                <a:gd name="T61" fmla="*/ 0 h 712"/>
                <a:gd name="T62" fmla="*/ 0 w 1321"/>
                <a:gd name="T63" fmla="*/ 0 h 712"/>
                <a:gd name="T64" fmla="*/ 0 w 1321"/>
                <a:gd name="T65" fmla="*/ 0 h 712"/>
                <a:gd name="T66" fmla="*/ 0 w 1321"/>
                <a:gd name="T67" fmla="*/ 0 h 712"/>
                <a:gd name="T68" fmla="*/ 0 w 1321"/>
                <a:gd name="T69" fmla="*/ 0 h 712"/>
                <a:gd name="T70" fmla="*/ 0 w 1321"/>
                <a:gd name="T71" fmla="*/ 0 h 712"/>
                <a:gd name="T72" fmla="*/ 0 w 1321"/>
                <a:gd name="T73" fmla="*/ 0 h 712"/>
                <a:gd name="T74" fmla="*/ 0 w 1321"/>
                <a:gd name="T75" fmla="*/ 0 h 712"/>
                <a:gd name="T76" fmla="*/ 0 w 1321"/>
                <a:gd name="T77" fmla="*/ 0 h 712"/>
                <a:gd name="T78" fmla="*/ 0 w 1321"/>
                <a:gd name="T79" fmla="*/ 0 h 712"/>
                <a:gd name="T80" fmla="*/ 0 w 1321"/>
                <a:gd name="T81" fmla="*/ 0 h 712"/>
                <a:gd name="T82" fmla="*/ 0 w 1321"/>
                <a:gd name="T83" fmla="*/ 0 h 712"/>
                <a:gd name="T84" fmla="*/ 0 w 1321"/>
                <a:gd name="T85" fmla="*/ 0 h 712"/>
                <a:gd name="T86" fmla="*/ 0 w 1321"/>
                <a:gd name="T87" fmla="*/ 0 h 712"/>
                <a:gd name="T88" fmla="*/ 0 w 1321"/>
                <a:gd name="T89" fmla="*/ 0 h 712"/>
                <a:gd name="T90" fmla="*/ 0 w 1321"/>
                <a:gd name="T91" fmla="*/ 0 h 712"/>
                <a:gd name="T92" fmla="*/ 0 w 1321"/>
                <a:gd name="T93" fmla="*/ 0 h 712"/>
                <a:gd name="T94" fmla="*/ 0 w 1321"/>
                <a:gd name="T95" fmla="*/ 0 h 712"/>
                <a:gd name="T96" fmla="*/ 0 w 1321"/>
                <a:gd name="T97" fmla="*/ 0 h 712"/>
                <a:gd name="T98" fmla="*/ 0 w 1321"/>
                <a:gd name="T99" fmla="*/ 0 h 712"/>
                <a:gd name="T100" fmla="*/ 0 w 1321"/>
                <a:gd name="T101" fmla="*/ 0 h 712"/>
                <a:gd name="T102" fmla="*/ 0 w 1321"/>
                <a:gd name="T103" fmla="*/ 0 h 712"/>
                <a:gd name="T104" fmla="*/ 0 w 1321"/>
                <a:gd name="T105" fmla="*/ 0 h 71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21"/>
                <a:gd name="T160" fmla="*/ 0 h 712"/>
                <a:gd name="T161" fmla="*/ 1321 w 1321"/>
                <a:gd name="T162" fmla="*/ 712 h 71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CAF6A2"/>
                </a:gs>
              </a:gsLst>
              <a:lin ang="5400000" scaled="1"/>
            </a:gra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1" name="Text Box 89"/>
          <p:cNvSpPr txBox="1">
            <a:spLocks noChangeArrowheads="1"/>
          </p:cNvSpPr>
          <p:nvPr/>
        </p:nvSpPr>
        <p:spPr bwMode="gray">
          <a:xfrm>
            <a:off x="1625023" y="5444027"/>
            <a:ext cx="81915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 dirty="0" smtClean="0">
                <a:solidFill>
                  <a:srgbClr val="003366"/>
                </a:solidFill>
              </a:rPr>
              <a:t>ok</a:t>
            </a:r>
            <a:endParaRPr lang="en-US" altLang="zh-CN" sz="2000" b="1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4332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深度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深度</Template>
  <TotalTime>2183</TotalTime>
  <Words>553</Words>
  <Application>Microsoft Office PowerPoint</Application>
  <PresentationFormat>自定义</PresentationFormat>
  <Paragraphs>213</Paragraphs>
  <Slides>13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4" baseType="lpstr">
      <vt:lpstr>深度</vt:lpstr>
      <vt:lpstr>The agile flows defined by openflow</vt:lpstr>
      <vt:lpstr>Contents </vt:lpstr>
      <vt:lpstr>Problem &amp; Background </vt:lpstr>
      <vt:lpstr>System Architecture </vt:lpstr>
      <vt:lpstr>Data Models </vt:lpstr>
      <vt:lpstr>Work flows</vt:lpstr>
      <vt:lpstr>Flow table</vt:lpstr>
      <vt:lpstr>Testing Models  </vt:lpstr>
      <vt:lpstr>TestCase1: agile flow VS none flow</vt:lpstr>
      <vt:lpstr>TestCase1: agile flow VS none flow</vt:lpstr>
      <vt:lpstr>TestCase2: Fwaas agile flow</vt:lpstr>
      <vt:lpstr>Our work</vt:lpstr>
      <vt:lpstr>幻灯片 13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agile flows defined by openflow</dc:title>
  <dc:creator>Microsoft Office 用户</dc:creator>
  <cp:lastModifiedBy>cmcc</cp:lastModifiedBy>
  <cp:revision>73</cp:revision>
  <dcterms:created xsi:type="dcterms:W3CDTF">2016-01-21T03:45:35Z</dcterms:created>
  <dcterms:modified xsi:type="dcterms:W3CDTF">2016-01-23T01:33:53Z</dcterms:modified>
</cp:coreProperties>
</file>